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
  </p:notesMasterIdLst>
  <p:handoutMasterIdLst>
    <p:handoutMasterId r:id="rId30"/>
  </p:handoutMasterIdLst>
  <p:sldIdLst>
    <p:sldId id="323" r:id="rId5"/>
    <p:sldId id="276" r:id="rId6"/>
    <p:sldId id="310" r:id="rId7"/>
    <p:sldId id="330" r:id="rId8"/>
    <p:sldId id="321" r:id="rId9"/>
    <p:sldId id="324" r:id="rId10"/>
    <p:sldId id="336" r:id="rId11"/>
    <p:sldId id="269" r:id="rId12"/>
    <p:sldId id="350" r:id="rId13"/>
    <p:sldId id="349" r:id="rId14"/>
    <p:sldId id="351" r:id="rId15"/>
    <p:sldId id="288" r:id="rId16"/>
    <p:sldId id="352" r:id="rId17"/>
    <p:sldId id="327" r:id="rId18"/>
    <p:sldId id="353" r:id="rId19"/>
    <p:sldId id="354" r:id="rId20"/>
    <p:sldId id="285" r:id="rId21"/>
    <p:sldId id="339" r:id="rId22"/>
    <p:sldId id="334" r:id="rId23"/>
    <p:sldId id="342" r:id="rId24"/>
    <p:sldId id="319" r:id="rId25"/>
    <p:sldId id="356" r:id="rId26"/>
    <p:sldId id="355" r:id="rId27"/>
    <p:sldId id="338" r:id="rId2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800" u="sng"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800" u="sng"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800" u="sng"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800" u="sng"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800" u="sng"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800" u="sng"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800" u="sng"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800" u="sng"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800" u="sng"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DE8"/>
    <a:srgbClr val="037C03"/>
    <a:srgbClr val="438E00"/>
    <a:srgbClr val="7B00E4"/>
    <a:srgbClr val="EAEC5E"/>
    <a:srgbClr val="FCFEB9"/>
    <a:srgbClr val="3365FB"/>
    <a:srgbClr val="FFD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8" autoAdjust="0"/>
    <p:restoredTop sz="94302" autoAdjust="0"/>
  </p:normalViewPr>
  <p:slideViewPr>
    <p:cSldViewPr>
      <p:cViewPr varScale="1">
        <p:scale>
          <a:sx n="157" d="100"/>
          <a:sy n="157" d="100"/>
        </p:scale>
        <p:origin x="156" y="144"/>
      </p:cViewPr>
      <p:guideLst>
        <p:guide orient="horz" pos="2160"/>
        <p:guide pos="2880"/>
      </p:guideLst>
    </p:cSldViewPr>
  </p:slideViewPr>
  <p:outlineViewPr>
    <p:cViewPr>
      <p:scale>
        <a:sx n="33" d="100"/>
        <a:sy n="33" d="100"/>
      </p:scale>
      <p:origin x="30728" y="0"/>
    </p:cViewPr>
    <p:sldLst>
      <p:sld r:id="rId1" collapse="1"/>
      <p:sld r:id="rId2" collapse="1"/>
    </p:sldLst>
  </p:outlineViewPr>
  <p:notesTextViewPr>
    <p:cViewPr>
      <p:scale>
        <a:sx n="100" d="100"/>
        <a:sy n="100" d="100"/>
      </p:scale>
      <p:origin x="0" y="0"/>
    </p:cViewPr>
  </p:notesTextViewPr>
  <p:sorterViewPr>
    <p:cViewPr>
      <p:scale>
        <a:sx n="66" d="100"/>
        <a:sy n="66" d="100"/>
      </p:scale>
      <p:origin x="0" y="169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1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5" name="Rectangle 3"/>
          <p:cNvSpPr>
            <a:spLocks noGrp="1" noRot="1" noChangeAspect="1" noChangeArrowheads="1" noTextEdit="1"/>
          </p:cNvSpPr>
          <p:nvPr>
            <p:ph type="sldImg" idx="2"/>
          </p:nvPr>
        </p:nvSpPr>
        <p:spPr bwMode="auto">
          <a:xfrm>
            <a:off x="1146175" y="687388"/>
            <a:ext cx="4565650"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74431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95907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45353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191781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29505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Point out their contact</a:t>
            </a:r>
            <a:r>
              <a:rPr lang="en-US" altLang="en-US" baseline="0" dirty="0">
                <a:latin typeface="Arial" pitchFamily="34" charset="0"/>
                <a:ea typeface="ＭＳ Ｐゴシック" pitchFamily="34" charset="-128"/>
              </a:rPr>
              <a:t> info on handout.</a:t>
            </a:r>
          </a:p>
          <a:p>
            <a:r>
              <a:rPr lang="en-US" altLang="en-US" baseline="0" dirty="0">
                <a:latin typeface="Arial" pitchFamily="34" charset="0"/>
                <a:ea typeface="ＭＳ Ｐゴシック" pitchFamily="34" charset="-128"/>
              </a:rPr>
              <a:t>Have them stand up</a:t>
            </a: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67717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56522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US Department of States uses this as part</a:t>
            </a:r>
            <a:r>
              <a:rPr lang="en-US" altLang="en-US" baseline="0" dirty="0">
                <a:latin typeface="Arial" pitchFamily="34" charset="0"/>
                <a:ea typeface="ＭＳ Ｐゴシック" pitchFamily="34" charset="-128"/>
              </a:rPr>
              <a:t> of their diplomacy efforts. Sanction these efforts to get along with people of the world. Several layers of certification involved.</a:t>
            </a:r>
          </a:p>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56158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79735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81505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383237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Have the opportunity to learn more about this at the country fair/</a:t>
            </a:r>
            <a:endParaRPr lang="en-US" altLang="en-US" baseline="0" dirty="0">
              <a:latin typeface="Arial" pitchFamily="34" charset="0"/>
              <a:ea typeface="ＭＳ Ｐゴシック" pitchFamily="34" charset="-128"/>
            </a:endParaRPr>
          </a:p>
          <a:p>
            <a:endParaRPr lang="en-US" altLang="en-US" baseline="0"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74963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06516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777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51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81000"/>
            <a:ext cx="20955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61341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64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8382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78486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 y="4152900"/>
            <a:ext cx="75438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22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8382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481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38481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56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838200"/>
          </a:xfrm>
        </p:spPr>
        <p:txBody>
          <a:bodyPr/>
          <a:lstStyle/>
          <a:p>
            <a:r>
              <a:rPr lang="en-US"/>
              <a:t>Click to edit Master title style</a:t>
            </a:r>
          </a:p>
        </p:txBody>
      </p:sp>
      <p:sp>
        <p:nvSpPr>
          <p:cNvPr id="3" name="Content Placeholder 2"/>
          <p:cNvSpPr>
            <a:spLocks noGrp="1"/>
          </p:cNvSpPr>
          <p:nvPr>
            <p:ph sz="half" idx="1"/>
          </p:nvPr>
        </p:nvSpPr>
        <p:spPr>
          <a:xfrm>
            <a:off x="762000" y="1600200"/>
            <a:ext cx="38481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2500" y="1600200"/>
            <a:ext cx="38481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35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07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944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8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13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663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69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293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rotary.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7780338" y="4805363"/>
            <a:ext cx="1363662" cy="2052637"/>
          </a:xfrm>
          <a:prstGeom prst="rect">
            <a:avLst/>
          </a:prstGeom>
          <a:solidFill>
            <a:schemeClr val="bg2"/>
          </a:solidFill>
          <a:ln w="12700">
            <a:solidFill>
              <a:schemeClr val="tx1"/>
            </a:solidFill>
            <a:miter lim="800000"/>
            <a:headEnd/>
            <a:tailEnd/>
          </a:ln>
        </p:spPr>
        <p:txBody>
          <a:bodyPr wrap="none" anchor="ctr"/>
          <a:lstStyle>
            <a:lvl1pPr>
              <a:defRPr sz="4800" u="sng">
                <a:solidFill>
                  <a:schemeClr val="tx1"/>
                </a:solidFill>
                <a:latin typeface="Arial" charset="0"/>
              </a:defRPr>
            </a:lvl1pPr>
            <a:lvl2pPr marL="742950" indent="-285750">
              <a:defRPr sz="4800" u="sng">
                <a:solidFill>
                  <a:schemeClr val="tx1"/>
                </a:solidFill>
                <a:latin typeface="Arial" charset="0"/>
              </a:defRPr>
            </a:lvl2pPr>
            <a:lvl3pPr marL="1143000" indent="-228600">
              <a:defRPr sz="4800" u="sng">
                <a:solidFill>
                  <a:schemeClr val="tx1"/>
                </a:solidFill>
                <a:latin typeface="Arial" charset="0"/>
              </a:defRPr>
            </a:lvl3pPr>
            <a:lvl4pPr marL="1600200" indent="-228600">
              <a:defRPr sz="4800" u="sng">
                <a:solidFill>
                  <a:schemeClr val="tx1"/>
                </a:solidFill>
                <a:latin typeface="Arial" charset="0"/>
              </a:defRPr>
            </a:lvl4pPr>
            <a:lvl5pPr marL="2057400" indent="-228600">
              <a:defRPr sz="4800" u="sng">
                <a:solidFill>
                  <a:schemeClr val="tx1"/>
                </a:solidFill>
                <a:latin typeface="Arial" charset="0"/>
              </a:defRPr>
            </a:lvl5pPr>
            <a:lvl6pPr marL="2514600" indent="-228600" eaLnBrk="0" fontAlgn="base" hangingPunct="0">
              <a:spcBef>
                <a:spcPct val="0"/>
              </a:spcBef>
              <a:spcAft>
                <a:spcPct val="0"/>
              </a:spcAft>
              <a:defRPr sz="4800" u="sng">
                <a:solidFill>
                  <a:schemeClr val="tx1"/>
                </a:solidFill>
                <a:latin typeface="Arial" charset="0"/>
              </a:defRPr>
            </a:lvl6pPr>
            <a:lvl7pPr marL="2971800" indent="-228600" eaLnBrk="0" fontAlgn="base" hangingPunct="0">
              <a:spcBef>
                <a:spcPct val="0"/>
              </a:spcBef>
              <a:spcAft>
                <a:spcPct val="0"/>
              </a:spcAft>
              <a:defRPr sz="4800" u="sng">
                <a:solidFill>
                  <a:schemeClr val="tx1"/>
                </a:solidFill>
                <a:latin typeface="Arial" charset="0"/>
              </a:defRPr>
            </a:lvl7pPr>
            <a:lvl8pPr marL="3429000" indent="-228600" eaLnBrk="0" fontAlgn="base" hangingPunct="0">
              <a:spcBef>
                <a:spcPct val="0"/>
              </a:spcBef>
              <a:spcAft>
                <a:spcPct val="0"/>
              </a:spcAft>
              <a:defRPr sz="4800" u="sng">
                <a:solidFill>
                  <a:schemeClr val="tx1"/>
                </a:solidFill>
                <a:latin typeface="Arial" charset="0"/>
              </a:defRPr>
            </a:lvl8pPr>
            <a:lvl9pPr marL="3886200" indent="-228600" eaLnBrk="0" fontAlgn="base" hangingPunct="0">
              <a:spcBef>
                <a:spcPct val="0"/>
              </a:spcBef>
              <a:spcAft>
                <a:spcPct val="0"/>
              </a:spcAft>
              <a:defRPr sz="4800" u="sng">
                <a:solidFill>
                  <a:schemeClr val="tx1"/>
                </a:solidFill>
                <a:latin typeface="Arial" charset="0"/>
              </a:defRPr>
            </a:lvl9pPr>
          </a:lstStyle>
          <a:p>
            <a:pPr>
              <a:defRPr/>
            </a:pPr>
            <a:endParaRPr lang="en-US" altLang="en-US">
              <a:ea typeface="+mn-ea"/>
            </a:endParaRPr>
          </a:p>
        </p:txBody>
      </p:sp>
      <p:sp>
        <p:nvSpPr>
          <p:cNvPr id="1027" name="Rectangle 2"/>
          <p:cNvSpPr>
            <a:spLocks noChangeArrowheads="1"/>
          </p:cNvSpPr>
          <p:nvPr/>
        </p:nvSpPr>
        <p:spPr bwMode="auto">
          <a:xfrm>
            <a:off x="0" y="0"/>
            <a:ext cx="1203325" cy="1895475"/>
          </a:xfrm>
          <a:prstGeom prst="rect">
            <a:avLst/>
          </a:prstGeom>
          <a:solidFill>
            <a:schemeClr val="bg2"/>
          </a:solidFill>
          <a:ln w="12700">
            <a:solidFill>
              <a:schemeClr val="tx1"/>
            </a:solidFill>
            <a:miter lim="800000"/>
            <a:headEnd/>
            <a:tailEnd/>
          </a:ln>
        </p:spPr>
        <p:txBody>
          <a:bodyPr wrap="none" anchor="ctr"/>
          <a:lstStyle>
            <a:lvl1pPr>
              <a:defRPr sz="4800" u="sng">
                <a:solidFill>
                  <a:schemeClr val="tx1"/>
                </a:solidFill>
                <a:latin typeface="Arial" charset="0"/>
              </a:defRPr>
            </a:lvl1pPr>
            <a:lvl2pPr marL="742950" indent="-285750">
              <a:defRPr sz="4800" u="sng">
                <a:solidFill>
                  <a:schemeClr val="tx1"/>
                </a:solidFill>
                <a:latin typeface="Arial" charset="0"/>
              </a:defRPr>
            </a:lvl2pPr>
            <a:lvl3pPr marL="1143000" indent="-228600">
              <a:defRPr sz="4800" u="sng">
                <a:solidFill>
                  <a:schemeClr val="tx1"/>
                </a:solidFill>
                <a:latin typeface="Arial" charset="0"/>
              </a:defRPr>
            </a:lvl3pPr>
            <a:lvl4pPr marL="1600200" indent="-228600">
              <a:defRPr sz="4800" u="sng">
                <a:solidFill>
                  <a:schemeClr val="tx1"/>
                </a:solidFill>
                <a:latin typeface="Arial" charset="0"/>
              </a:defRPr>
            </a:lvl4pPr>
            <a:lvl5pPr marL="2057400" indent="-228600">
              <a:defRPr sz="4800" u="sng">
                <a:solidFill>
                  <a:schemeClr val="tx1"/>
                </a:solidFill>
                <a:latin typeface="Arial" charset="0"/>
              </a:defRPr>
            </a:lvl5pPr>
            <a:lvl6pPr marL="2514600" indent="-228600" eaLnBrk="0" fontAlgn="base" hangingPunct="0">
              <a:spcBef>
                <a:spcPct val="0"/>
              </a:spcBef>
              <a:spcAft>
                <a:spcPct val="0"/>
              </a:spcAft>
              <a:defRPr sz="4800" u="sng">
                <a:solidFill>
                  <a:schemeClr val="tx1"/>
                </a:solidFill>
                <a:latin typeface="Arial" charset="0"/>
              </a:defRPr>
            </a:lvl6pPr>
            <a:lvl7pPr marL="2971800" indent="-228600" eaLnBrk="0" fontAlgn="base" hangingPunct="0">
              <a:spcBef>
                <a:spcPct val="0"/>
              </a:spcBef>
              <a:spcAft>
                <a:spcPct val="0"/>
              </a:spcAft>
              <a:defRPr sz="4800" u="sng">
                <a:solidFill>
                  <a:schemeClr val="tx1"/>
                </a:solidFill>
                <a:latin typeface="Arial" charset="0"/>
              </a:defRPr>
            </a:lvl7pPr>
            <a:lvl8pPr marL="3429000" indent="-228600" eaLnBrk="0" fontAlgn="base" hangingPunct="0">
              <a:spcBef>
                <a:spcPct val="0"/>
              </a:spcBef>
              <a:spcAft>
                <a:spcPct val="0"/>
              </a:spcAft>
              <a:defRPr sz="4800" u="sng">
                <a:solidFill>
                  <a:schemeClr val="tx1"/>
                </a:solidFill>
                <a:latin typeface="Arial" charset="0"/>
              </a:defRPr>
            </a:lvl8pPr>
            <a:lvl9pPr marL="3886200" indent="-228600" eaLnBrk="0" fontAlgn="base" hangingPunct="0">
              <a:spcBef>
                <a:spcPct val="0"/>
              </a:spcBef>
              <a:spcAft>
                <a:spcPct val="0"/>
              </a:spcAft>
              <a:defRPr sz="4800" u="sng">
                <a:solidFill>
                  <a:schemeClr val="tx1"/>
                </a:solidFill>
                <a:latin typeface="Arial" charset="0"/>
              </a:defRPr>
            </a:lvl9pPr>
          </a:lstStyle>
          <a:p>
            <a:pPr>
              <a:defRPr/>
            </a:pPr>
            <a:endParaRPr lang="en-US" altLang="en-US">
              <a:ea typeface="+mn-ea"/>
            </a:endParaRPr>
          </a:p>
        </p:txBody>
      </p:sp>
      <p:sp useBgFill="1">
        <p:nvSpPr>
          <p:cNvPr id="1028" name="Rectangle 4"/>
          <p:cNvSpPr>
            <a:spLocks noChangeArrowheads="1"/>
          </p:cNvSpPr>
          <p:nvPr/>
        </p:nvSpPr>
        <p:spPr bwMode="auto">
          <a:xfrm>
            <a:off x="228600" y="304800"/>
            <a:ext cx="8686800" cy="6324600"/>
          </a:xfrm>
          <a:prstGeom prst="rect">
            <a:avLst/>
          </a:prstGeom>
          <a:ln w="12700">
            <a:solidFill>
              <a:srgbClr val="FFD83D"/>
            </a:solidFill>
            <a:miter lim="800000"/>
            <a:headEnd/>
            <a:tailEnd/>
          </a:ln>
          <a:effectLst>
            <a:outerShdw dist="71842" dir="2700000" algn="ctr" rotWithShape="0">
              <a:srgbClr val="FFD83D"/>
            </a:outerShdw>
          </a:effectLst>
        </p:spPr>
        <p:txBody>
          <a:bodyPr wrap="none" anchor="ctr"/>
          <a:lstStyle>
            <a:lvl1pPr>
              <a:defRPr sz="4800" u="sng">
                <a:solidFill>
                  <a:schemeClr val="tx1"/>
                </a:solidFill>
                <a:latin typeface="Arial" charset="0"/>
              </a:defRPr>
            </a:lvl1pPr>
            <a:lvl2pPr marL="742950" indent="-285750">
              <a:defRPr sz="4800" u="sng">
                <a:solidFill>
                  <a:schemeClr val="tx1"/>
                </a:solidFill>
                <a:latin typeface="Arial" charset="0"/>
              </a:defRPr>
            </a:lvl2pPr>
            <a:lvl3pPr marL="1143000" indent="-228600">
              <a:defRPr sz="4800" u="sng">
                <a:solidFill>
                  <a:schemeClr val="tx1"/>
                </a:solidFill>
                <a:latin typeface="Arial" charset="0"/>
              </a:defRPr>
            </a:lvl3pPr>
            <a:lvl4pPr marL="1600200" indent="-228600">
              <a:defRPr sz="4800" u="sng">
                <a:solidFill>
                  <a:schemeClr val="tx1"/>
                </a:solidFill>
                <a:latin typeface="Arial" charset="0"/>
              </a:defRPr>
            </a:lvl4pPr>
            <a:lvl5pPr marL="2057400" indent="-228600">
              <a:defRPr sz="4800" u="sng">
                <a:solidFill>
                  <a:schemeClr val="tx1"/>
                </a:solidFill>
                <a:latin typeface="Arial" charset="0"/>
              </a:defRPr>
            </a:lvl5pPr>
            <a:lvl6pPr marL="2514600" indent="-228600" eaLnBrk="0" fontAlgn="base" hangingPunct="0">
              <a:spcBef>
                <a:spcPct val="0"/>
              </a:spcBef>
              <a:spcAft>
                <a:spcPct val="0"/>
              </a:spcAft>
              <a:defRPr sz="4800" u="sng">
                <a:solidFill>
                  <a:schemeClr val="tx1"/>
                </a:solidFill>
                <a:latin typeface="Arial" charset="0"/>
              </a:defRPr>
            </a:lvl6pPr>
            <a:lvl7pPr marL="2971800" indent="-228600" eaLnBrk="0" fontAlgn="base" hangingPunct="0">
              <a:spcBef>
                <a:spcPct val="0"/>
              </a:spcBef>
              <a:spcAft>
                <a:spcPct val="0"/>
              </a:spcAft>
              <a:defRPr sz="4800" u="sng">
                <a:solidFill>
                  <a:schemeClr val="tx1"/>
                </a:solidFill>
                <a:latin typeface="Arial" charset="0"/>
              </a:defRPr>
            </a:lvl7pPr>
            <a:lvl8pPr marL="3429000" indent="-228600" eaLnBrk="0" fontAlgn="base" hangingPunct="0">
              <a:spcBef>
                <a:spcPct val="0"/>
              </a:spcBef>
              <a:spcAft>
                <a:spcPct val="0"/>
              </a:spcAft>
              <a:defRPr sz="4800" u="sng">
                <a:solidFill>
                  <a:schemeClr val="tx1"/>
                </a:solidFill>
                <a:latin typeface="Arial" charset="0"/>
              </a:defRPr>
            </a:lvl8pPr>
            <a:lvl9pPr marL="3886200" indent="-228600" eaLnBrk="0" fontAlgn="base" hangingPunct="0">
              <a:spcBef>
                <a:spcPct val="0"/>
              </a:spcBef>
              <a:spcAft>
                <a:spcPct val="0"/>
              </a:spcAft>
              <a:defRPr sz="4800" u="sng">
                <a:solidFill>
                  <a:schemeClr val="tx1"/>
                </a:solidFill>
                <a:latin typeface="Arial" charset="0"/>
              </a:defRPr>
            </a:lvl9pPr>
          </a:lstStyle>
          <a:p>
            <a:pPr>
              <a:defRPr/>
            </a:pPr>
            <a:endParaRPr lang="en-US" altLang="en-US">
              <a:ea typeface="+mn-ea"/>
            </a:endParaRPr>
          </a:p>
        </p:txBody>
      </p:sp>
      <p:sp>
        <p:nvSpPr>
          <p:cNvPr id="1029" name="Rectangle 5"/>
          <p:cNvSpPr>
            <a:spLocks noGrp="1" noChangeArrowheads="1"/>
          </p:cNvSpPr>
          <p:nvPr>
            <p:ph type="title"/>
          </p:nvPr>
        </p:nvSpPr>
        <p:spPr bwMode="auto">
          <a:xfrm>
            <a:off x="1524000" y="381000"/>
            <a:ext cx="762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30" name="Rectangle 6" descr="1rotary"/>
          <p:cNvSpPr>
            <a:spLocks noGrp="1" noChangeArrowheads="1"/>
          </p:cNvSpPr>
          <p:nvPr>
            <p:ph type="body" idx="1"/>
          </p:nvPr>
        </p:nvSpPr>
        <p:spPr bwMode="auto">
          <a:xfrm>
            <a:off x="762000" y="1600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1" name="Group 7"/>
          <p:cNvGrpSpPr>
            <a:grpSpLocks/>
          </p:cNvGrpSpPr>
          <p:nvPr/>
        </p:nvGrpSpPr>
        <p:grpSpPr bwMode="auto">
          <a:xfrm>
            <a:off x="1143000" y="1219200"/>
            <a:ext cx="7315200" cy="76200"/>
            <a:chOff x="384" y="1104"/>
            <a:chExt cx="4800" cy="48"/>
          </a:xfrm>
        </p:grpSpPr>
        <p:sp>
          <p:nvSpPr>
            <p:cNvPr id="1033" name="Line 8"/>
            <p:cNvSpPr>
              <a:spLocks noChangeShapeType="1"/>
            </p:cNvSpPr>
            <p:nvPr/>
          </p:nvSpPr>
          <p:spPr bwMode="auto">
            <a:xfrm>
              <a:off x="384" y="1104"/>
              <a:ext cx="4800" cy="0"/>
            </a:xfrm>
            <a:prstGeom prst="line">
              <a:avLst/>
            </a:prstGeom>
            <a:noFill/>
            <a:ln w="76200">
              <a:solidFill>
                <a:srgbClr val="FFD8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9"/>
            <p:cNvSpPr>
              <a:spLocks noChangeShapeType="1"/>
            </p:cNvSpPr>
            <p:nvPr/>
          </p:nvSpPr>
          <p:spPr bwMode="auto">
            <a:xfrm flipV="1">
              <a:off x="384" y="1152"/>
              <a:ext cx="480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032" name="Picture 10" descr="riemblem_c_large">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b="1">
          <a:solidFill>
            <a:schemeClr val="hlink"/>
          </a:solidFill>
          <a:latin typeface="+mj-lt"/>
          <a:ea typeface="ＭＳ Ｐゴシック" charset="0"/>
          <a:cs typeface="ＭＳ Ｐゴシック" charset="0"/>
        </a:defRPr>
      </a:lvl1pPr>
      <a:lvl2pPr algn="l" rtl="0" eaLnBrk="0" fontAlgn="base" hangingPunct="0">
        <a:spcBef>
          <a:spcPct val="0"/>
        </a:spcBef>
        <a:spcAft>
          <a:spcPct val="0"/>
        </a:spcAft>
        <a:defRPr sz="4400" b="1">
          <a:solidFill>
            <a:schemeClr val="hlink"/>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b="1">
          <a:solidFill>
            <a:schemeClr val="hlink"/>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b="1">
          <a:solidFill>
            <a:schemeClr val="hlink"/>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b="1">
          <a:solidFill>
            <a:schemeClr val="hlink"/>
          </a:solidFill>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sz="4400" b="1">
          <a:solidFill>
            <a:schemeClr val="hlink"/>
          </a:solidFill>
          <a:latin typeface="Times New Roman" pitchFamily="18" charset="0"/>
        </a:defRPr>
      </a:lvl6pPr>
      <a:lvl7pPr marL="914400" algn="l" rtl="0" eaLnBrk="0" fontAlgn="base" hangingPunct="0">
        <a:spcBef>
          <a:spcPct val="0"/>
        </a:spcBef>
        <a:spcAft>
          <a:spcPct val="0"/>
        </a:spcAft>
        <a:defRPr sz="4400" b="1">
          <a:solidFill>
            <a:schemeClr val="hlink"/>
          </a:solidFill>
          <a:latin typeface="Times New Roman" pitchFamily="18" charset="0"/>
        </a:defRPr>
      </a:lvl7pPr>
      <a:lvl8pPr marL="1371600" algn="l" rtl="0" eaLnBrk="0" fontAlgn="base" hangingPunct="0">
        <a:spcBef>
          <a:spcPct val="0"/>
        </a:spcBef>
        <a:spcAft>
          <a:spcPct val="0"/>
        </a:spcAft>
        <a:defRPr sz="4400" b="1">
          <a:solidFill>
            <a:schemeClr val="hlink"/>
          </a:solidFill>
          <a:latin typeface="Times New Roman" pitchFamily="18" charset="0"/>
        </a:defRPr>
      </a:lvl8pPr>
      <a:lvl9pPr marL="1828800" algn="l" rtl="0" eaLnBrk="0" fontAlgn="base" hangingPunct="0">
        <a:spcBef>
          <a:spcPct val="0"/>
        </a:spcBef>
        <a:spcAft>
          <a:spcPct val="0"/>
        </a:spcAft>
        <a:defRPr sz="4400" b="1">
          <a:solidFill>
            <a:schemeClr val="hlink"/>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Font typeface="Monotype Sorts" pitchFamily="2" charset="2"/>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rotar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yehub.net/cgi-bin/MPR_get.cgi?pgid=vol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ountainandplainsrye.com/host-famili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acebook.com/mprye" TargetMode="External"/><Relationship Id="rId2" Type="http://schemas.openxmlformats.org/officeDocument/2006/relationships/hyperlink" Target="http://www.mountainandplainsry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3" descr="Internation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63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81000"/>
            <a:ext cx="8077200" cy="1754327"/>
          </a:xfrm>
          <a:prstGeom prst="rect">
            <a:avLst/>
          </a:prstGeom>
          <a:noFill/>
        </p:spPr>
        <p:txBody>
          <a:bodyPr>
            <a:spAutoFit/>
          </a:bodyPr>
          <a:lstStyle/>
          <a:p>
            <a:pPr algn="ctr">
              <a:defRPr/>
            </a:pPr>
            <a:r>
              <a:rPr lang="en-US" sz="5400" b="1" u="none" dirty="0">
                <a:ln w="12700">
                  <a:solidFill>
                    <a:schemeClr val="tx2">
                      <a:satMod val="155000"/>
                    </a:schemeClr>
                  </a:solidFill>
                  <a:prstDash val="solid"/>
                </a:ln>
                <a:solidFill>
                  <a:srgbClr val="FFD83D"/>
                </a:solidFill>
                <a:effectLst>
                  <a:outerShdw blurRad="41275" dist="20320" dir="1800000" algn="tl" rotWithShape="0">
                    <a:srgbClr val="000000">
                      <a:alpha val="40000"/>
                    </a:srgbClr>
                  </a:outerShdw>
                </a:effectLst>
                <a:latin typeface="Garamond"/>
                <a:ea typeface="ＭＳ Ｐゴシック" charset="0"/>
                <a:cs typeface="Garamond"/>
              </a:rPr>
              <a:t>Service Above Self</a:t>
            </a:r>
          </a:p>
          <a:p>
            <a:pPr algn="ctr">
              <a:defRPr/>
            </a:pPr>
            <a:endParaRPr lang="en-US" sz="5400" b="1" u="none" dirty="0">
              <a:ln w="12700">
                <a:solidFill>
                  <a:schemeClr val="tx2">
                    <a:satMod val="155000"/>
                  </a:schemeClr>
                </a:solidFill>
                <a:prstDash val="solid"/>
              </a:ln>
              <a:solidFill>
                <a:srgbClr val="FFD83D"/>
              </a:solidFill>
              <a:effectLst>
                <a:outerShdw blurRad="41275" dist="20320" dir="1800000" algn="tl" rotWithShape="0">
                  <a:srgbClr val="000000">
                    <a:alpha val="40000"/>
                  </a:srgbClr>
                </a:outerShdw>
              </a:effectLst>
              <a:latin typeface="Garamond"/>
              <a:ea typeface="ＭＳ Ｐゴシック" charset="0"/>
              <a:cs typeface="Garamond"/>
            </a:endParaRPr>
          </a:p>
        </p:txBody>
      </p:sp>
      <p:sp>
        <p:nvSpPr>
          <p:cNvPr id="2" name="TextBox 1"/>
          <p:cNvSpPr txBox="1"/>
          <p:nvPr/>
        </p:nvSpPr>
        <p:spPr>
          <a:xfrm>
            <a:off x="3124200" y="5867400"/>
            <a:ext cx="2895600" cy="1754188"/>
          </a:xfrm>
          <a:prstGeom prst="rect">
            <a:avLst/>
          </a:prstGeom>
          <a:noFill/>
        </p:spPr>
        <p:txBody>
          <a:bodyPr>
            <a:spAutoFit/>
          </a:bodyPr>
          <a:lstStyle/>
          <a:p>
            <a:pPr>
              <a:defRPr/>
            </a:pPr>
            <a:r>
              <a:rPr lang="en-US" sz="3600" dirty="0">
                <a:solidFill>
                  <a:schemeClr val="accent2">
                    <a:lumMod val="60000"/>
                    <a:lumOff val="40000"/>
                  </a:schemeClr>
                </a:solidFill>
                <a:latin typeface="Garamond"/>
                <a:ea typeface="ＭＳ Ｐゴシック" charset="0"/>
                <a:cs typeface="Garamond"/>
                <a:hlinkClick r:id="rId4"/>
              </a:rPr>
              <a:t>www.rotary.org</a:t>
            </a:r>
            <a:endParaRPr lang="en-US" sz="3600" dirty="0">
              <a:solidFill>
                <a:schemeClr val="accent2">
                  <a:lumMod val="60000"/>
                  <a:lumOff val="40000"/>
                </a:schemeClr>
              </a:solidFill>
              <a:latin typeface="Garamond"/>
              <a:ea typeface="ＭＳ Ｐゴシック" charset="0"/>
              <a:cs typeface="Garamond"/>
            </a:endParaRPr>
          </a:p>
          <a:p>
            <a:pPr>
              <a:defRPr/>
            </a:pPr>
            <a:endParaRPr lang="en-US" sz="3600" dirty="0">
              <a:solidFill>
                <a:srgbClr val="FFD83D"/>
              </a:solidFill>
              <a:latin typeface="Garamond"/>
              <a:ea typeface="ＭＳ Ｐゴシック" charset="0"/>
              <a:cs typeface="Garamond"/>
            </a:endParaRPr>
          </a:p>
          <a:p>
            <a:pPr>
              <a:defRPr/>
            </a:pPr>
            <a:endParaRPr lang="en-US" sz="3600" dirty="0">
              <a:solidFill>
                <a:srgbClr val="FFD83D"/>
              </a:solidFill>
              <a:latin typeface="Garamond"/>
              <a:ea typeface="ＭＳ Ｐゴシック" charset="0"/>
              <a:cs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olora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5105400" cy="3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1447800" y="381000"/>
            <a:ext cx="7086600" cy="838200"/>
          </a:xfrm>
        </p:spPr>
        <p:txBody>
          <a:bodyPr/>
          <a:lstStyle/>
          <a:p>
            <a:pPr algn="ctr"/>
            <a:r>
              <a:rPr lang="en-US" altLang="en-US" sz="3600" dirty="0">
                <a:latin typeface="Garamond" pitchFamily="18" charset="0"/>
                <a:ea typeface="ＭＳ Ｐゴシック" pitchFamily="34" charset="-128"/>
              </a:rPr>
              <a:t>Every D5470 club can participate!</a:t>
            </a:r>
            <a:endParaRPr lang="en-US" altLang="en-US" sz="4000" dirty="0">
              <a:latin typeface="Garamond" pitchFamily="18" charset="0"/>
              <a:ea typeface="ＭＳ Ｐゴシック" pitchFamily="34" charset="-128"/>
            </a:endParaRPr>
          </a:p>
        </p:txBody>
      </p:sp>
      <p:sp>
        <p:nvSpPr>
          <p:cNvPr id="2" name="TextBox 1"/>
          <p:cNvSpPr txBox="1"/>
          <p:nvPr/>
        </p:nvSpPr>
        <p:spPr>
          <a:xfrm>
            <a:off x="457200" y="5458736"/>
            <a:ext cx="8229600" cy="1292662"/>
          </a:xfrm>
          <a:prstGeom prst="rect">
            <a:avLst/>
          </a:prstGeom>
          <a:noFill/>
        </p:spPr>
        <p:txBody>
          <a:bodyPr wrap="square" rtlCol="0">
            <a:spAutoFit/>
          </a:bodyPr>
          <a:lstStyle/>
          <a:p>
            <a:r>
              <a:rPr lang="en-US" sz="2600" u="none" dirty="0"/>
              <a:t>D5470 in 2016-17: 26 Clubs are participating in RYE by hosting an inbound and/or sponsoring an outbound, for a total of 54 student participants this year. </a:t>
            </a:r>
          </a:p>
        </p:txBody>
      </p:sp>
    </p:spTree>
    <p:extLst>
      <p:ext uri="{BB962C8B-B14F-4D97-AF65-F5344CB8AC3E}">
        <p14:creationId xmlns:p14="http://schemas.microsoft.com/office/powerpoint/2010/main" val="416154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title"/>
          </p:nvPr>
        </p:nvSpPr>
        <p:spPr>
          <a:xfrm>
            <a:off x="914400" y="381000"/>
            <a:ext cx="7696200" cy="838200"/>
          </a:xfrm>
        </p:spPr>
        <p:txBody>
          <a:bodyPr/>
          <a:lstStyle/>
          <a:p>
            <a:pPr algn="ctr"/>
            <a:r>
              <a:rPr lang="is-IS" altLang="en-US" sz="3600" dirty="0">
                <a:solidFill>
                  <a:srgbClr val="000090"/>
                </a:solidFill>
                <a:latin typeface="Garamond" pitchFamily="18" charset="0"/>
                <a:ea typeface="ＭＳ Ｐゴシック" pitchFamily="34" charset="-128"/>
              </a:rPr>
              <a:t>…</a:t>
            </a:r>
            <a:r>
              <a:rPr lang="en-US" altLang="en-US" sz="3200" dirty="0">
                <a:solidFill>
                  <a:srgbClr val="000090"/>
                </a:solidFill>
                <a:latin typeface="Garamond" pitchFamily="18" charset="0"/>
                <a:ea typeface="ＭＳ Ｐゴシック" pitchFamily="34" charset="-128"/>
              </a:rPr>
              <a:t>Long-Term </a:t>
            </a:r>
            <a:r>
              <a:rPr lang="en-US" altLang="en-US" sz="3200" dirty="0" err="1">
                <a:solidFill>
                  <a:srgbClr val="000090"/>
                </a:solidFill>
                <a:latin typeface="Garamond" pitchFamily="18" charset="0"/>
                <a:ea typeface="ＭＳ Ｐゴシック" pitchFamily="34" charset="-128"/>
              </a:rPr>
              <a:t>vs</a:t>
            </a:r>
            <a:r>
              <a:rPr lang="en-US" altLang="en-US" sz="3200" dirty="0">
                <a:solidFill>
                  <a:srgbClr val="000090"/>
                </a:solidFill>
                <a:latin typeface="Garamond" pitchFamily="18" charset="0"/>
                <a:ea typeface="ＭＳ Ｐゴシック" pitchFamily="34" charset="-128"/>
              </a:rPr>
              <a:t> . Short-Term</a:t>
            </a:r>
            <a:r>
              <a:rPr lang="is-IS" altLang="en-US" sz="3200" dirty="0">
                <a:solidFill>
                  <a:srgbClr val="000090"/>
                </a:solidFill>
                <a:latin typeface="Garamond" pitchFamily="18" charset="0"/>
                <a:ea typeface="ＭＳ Ｐゴシック" pitchFamily="34" charset="-128"/>
              </a:rPr>
              <a:t>…</a:t>
            </a:r>
            <a:endParaRPr lang="en-US" altLang="en-US" sz="3200" dirty="0">
              <a:solidFill>
                <a:srgbClr val="000090"/>
              </a:solidFill>
              <a:latin typeface="Garamond" pitchFamily="18" charset="0"/>
              <a:ea typeface="ＭＳ Ｐゴシック" pitchFamily="34" charset="-128"/>
            </a:endParaRPr>
          </a:p>
        </p:txBody>
      </p:sp>
      <p:sp>
        <p:nvSpPr>
          <p:cNvPr id="10242" name="Rectangle 11" descr="1rotary"/>
          <p:cNvSpPr>
            <a:spLocks noGrp="1" noChangeArrowheads="1"/>
          </p:cNvSpPr>
          <p:nvPr>
            <p:ph type="body" sz="half" idx="1"/>
          </p:nvPr>
        </p:nvSpPr>
        <p:spPr>
          <a:xfrm>
            <a:off x="762000" y="1371600"/>
            <a:ext cx="8229600" cy="5257800"/>
          </a:xfrm>
        </p:spPr>
        <p:txBody>
          <a:bodyPr/>
          <a:lstStyle/>
          <a:p>
            <a:pPr marL="0" indent="0" algn="ctr">
              <a:buClr>
                <a:srgbClr val="000090"/>
              </a:buClr>
              <a:buNone/>
            </a:pPr>
            <a:r>
              <a:rPr lang="en-US" sz="2800" b="1" dirty="0">
                <a:solidFill>
                  <a:srgbClr val="000090"/>
                </a:solidFill>
                <a:latin typeface="Garamond"/>
                <a:cs typeface="Garamond"/>
              </a:rPr>
              <a:t>Long-Term Exchange</a:t>
            </a:r>
          </a:p>
          <a:p>
            <a:pPr>
              <a:buClr>
                <a:srgbClr val="000090"/>
              </a:buClr>
              <a:buFont typeface="Arial"/>
              <a:buChar char="•"/>
            </a:pPr>
            <a:r>
              <a:rPr lang="en-US" sz="1800" dirty="0">
                <a:solidFill>
                  <a:srgbClr val="000090"/>
                </a:solidFill>
                <a:latin typeface="Garamond"/>
                <a:cs typeface="Garamond"/>
              </a:rPr>
              <a:t>Immerse yourself in a new culture for an entire academic year</a:t>
            </a:r>
          </a:p>
          <a:p>
            <a:pPr>
              <a:buClr>
                <a:srgbClr val="000090"/>
              </a:buClr>
              <a:buFont typeface="Arial"/>
              <a:buChar char="•"/>
            </a:pPr>
            <a:r>
              <a:rPr lang="en-US" sz="1800" dirty="0">
                <a:solidFill>
                  <a:srgbClr val="000090"/>
                </a:solidFill>
                <a:latin typeface="Garamond"/>
                <a:cs typeface="Garamond"/>
              </a:rPr>
              <a:t>Reside with 1-5 host families throughout your exchange (depending on country)</a:t>
            </a:r>
          </a:p>
          <a:p>
            <a:pPr>
              <a:buClr>
                <a:srgbClr val="000090"/>
              </a:buClr>
              <a:buFont typeface="Arial"/>
              <a:buChar char="•"/>
            </a:pPr>
            <a:r>
              <a:rPr lang="en-US" sz="1800" dirty="0">
                <a:solidFill>
                  <a:srgbClr val="000090"/>
                </a:solidFill>
                <a:latin typeface="Garamond"/>
                <a:cs typeface="Garamond"/>
              </a:rPr>
              <a:t>Learn a new language, make lifelong friends</a:t>
            </a:r>
          </a:p>
          <a:p>
            <a:pPr>
              <a:buClr>
                <a:srgbClr val="000090"/>
              </a:buClr>
              <a:buFont typeface="Arial"/>
              <a:buChar char="•"/>
            </a:pPr>
            <a:r>
              <a:rPr lang="en-US" sz="1800" dirty="0">
                <a:solidFill>
                  <a:srgbClr val="000090"/>
                </a:solidFill>
                <a:latin typeface="Garamond"/>
                <a:cs typeface="Garamond"/>
              </a:rPr>
              <a:t>Open to Rotarians and non-Rotarians</a:t>
            </a:r>
          </a:p>
          <a:p>
            <a:pPr>
              <a:buClr>
                <a:srgbClr val="000090"/>
              </a:buClr>
              <a:buFont typeface="Arial"/>
              <a:buChar char="•"/>
            </a:pPr>
            <a:r>
              <a:rPr lang="en-US" sz="1800" b="1" dirty="0">
                <a:solidFill>
                  <a:srgbClr val="000090"/>
                </a:solidFill>
                <a:latin typeface="Garamond"/>
                <a:cs typeface="Garamond"/>
              </a:rPr>
              <a:t>Comfortable with very</a:t>
            </a:r>
            <a:r>
              <a:rPr lang="en-US" sz="1800" b="1" i="1" dirty="0">
                <a:solidFill>
                  <a:srgbClr val="000090"/>
                </a:solidFill>
                <a:latin typeface="Garamond"/>
                <a:cs typeface="Garamond"/>
              </a:rPr>
              <a:t> limited </a:t>
            </a:r>
            <a:r>
              <a:rPr lang="en-US" sz="1800" b="1" dirty="0">
                <a:solidFill>
                  <a:srgbClr val="000090"/>
                </a:solidFill>
                <a:latin typeface="Garamond"/>
                <a:cs typeface="Garamond"/>
              </a:rPr>
              <a:t>communication with family and friends</a:t>
            </a:r>
          </a:p>
          <a:p>
            <a:pPr marL="0" indent="0" algn="ctr">
              <a:buClr>
                <a:srgbClr val="000090"/>
              </a:buClr>
              <a:buNone/>
            </a:pPr>
            <a:r>
              <a:rPr lang="en-US" sz="2800" b="1" dirty="0">
                <a:solidFill>
                  <a:srgbClr val="000090"/>
                </a:solidFill>
                <a:latin typeface="Garamond"/>
                <a:cs typeface="Garamond"/>
              </a:rPr>
              <a:t>Short-Term Exchange</a:t>
            </a:r>
          </a:p>
          <a:p>
            <a:pPr>
              <a:buClr>
                <a:srgbClr val="000090"/>
              </a:buClr>
              <a:buFont typeface="Arial"/>
              <a:buChar char="•"/>
            </a:pPr>
            <a:r>
              <a:rPr lang="en-US" sz="1800" dirty="0">
                <a:solidFill>
                  <a:srgbClr val="000090"/>
                </a:solidFill>
                <a:latin typeface="Garamond"/>
                <a:cs typeface="Garamond"/>
              </a:rPr>
              <a:t>Not ready for a long-term exchange commitment? Consider short-term exchange</a:t>
            </a:r>
            <a:r>
              <a:rPr lang="is-IS" sz="1800" dirty="0">
                <a:solidFill>
                  <a:srgbClr val="000090"/>
                </a:solidFill>
                <a:latin typeface="Garamond"/>
                <a:cs typeface="Garamond"/>
              </a:rPr>
              <a:t>…..</a:t>
            </a:r>
            <a:endParaRPr lang="en-US" sz="1800" dirty="0">
              <a:solidFill>
                <a:srgbClr val="000090"/>
              </a:solidFill>
              <a:latin typeface="Garamond"/>
              <a:cs typeface="Garamond"/>
            </a:endParaRPr>
          </a:p>
          <a:p>
            <a:pPr>
              <a:buClr>
                <a:srgbClr val="000090"/>
              </a:buClr>
              <a:buFont typeface="Arial"/>
              <a:buChar char="•"/>
            </a:pPr>
            <a:r>
              <a:rPr lang="en-US" sz="1800" dirty="0">
                <a:solidFill>
                  <a:srgbClr val="000090"/>
                </a:solidFill>
                <a:latin typeface="Garamond"/>
                <a:cs typeface="Garamond"/>
              </a:rPr>
              <a:t>A family-to-family summer exchange program </a:t>
            </a:r>
          </a:p>
          <a:p>
            <a:pPr>
              <a:buClr>
                <a:srgbClr val="000090"/>
              </a:buClr>
              <a:buFont typeface="Arial"/>
              <a:buChar char="•"/>
            </a:pPr>
            <a:r>
              <a:rPr lang="en-US" sz="1800" dirty="0">
                <a:solidFill>
                  <a:srgbClr val="000090"/>
                </a:solidFill>
                <a:latin typeface="Garamond"/>
                <a:cs typeface="Garamond"/>
              </a:rPr>
              <a:t>Typically, the Colorado student will first travel to the international student’s home and spend 3-5 weeks there, followed by the international student coming to the Colorado home for 3-5 weeks</a:t>
            </a:r>
          </a:p>
          <a:p>
            <a:pPr>
              <a:buClr>
                <a:srgbClr val="000090"/>
              </a:buClr>
              <a:buFont typeface="Arial"/>
              <a:buChar char="•"/>
            </a:pPr>
            <a:r>
              <a:rPr lang="en-US" sz="1800" dirty="0">
                <a:solidFill>
                  <a:srgbClr val="000090"/>
                </a:solidFill>
                <a:latin typeface="Garamond"/>
                <a:cs typeface="Garamond"/>
              </a:rPr>
              <a:t>While Rotary facilitates the match, most of the logistics, including travel dates and flight arrangements, are handled by the families</a:t>
            </a:r>
          </a:p>
          <a:p>
            <a:pPr>
              <a:buClr>
                <a:srgbClr val="000090"/>
              </a:buClr>
              <a:buFont typeface="Arial"/>
              <a:buChar char="•"/>
            </a:pPr>
            <a:r>
              <a:rPr lang="en-US" sz="1800" dirty="0">
                <a:solidFill>
                  <a:srgbClr val="000090"/>
                </a:solidFill>
                <a:latin typeface="Garamond"/>
                <a:cs typeface="Garamond"/>
              </a:rPr>
              <a:t>Open to Rotarians and non-Rotarians</a:t>
            </a:r>
          </a:p>
          <a:p>
            <a:pPr>
              <a:buClr>
                <a:srgbClr val="000090"/>
              </a:buClr>
              <a:buFont typeface="Arial"/>
              <a:buChar char="•"/>
            </a:pPr>
            <a:endParaRPr lang="en-US" sz="1600" dirty="0">
              <a:solidFill>
                <a:srgbClr val="000090"/>
              </a:solidFill>
              <a:latin typeface="Garamond"/>
              <a:cs typeface="Garamond"/>
            </a:endParaRPr>
          </a:p>
          <a:p>
            <a:pPr marL="0" indent="0" algn="ctr">
              <a:buClr>
                <a:srgbClr val="000090"/>
              </a:buClr>
              <a:buNone/>
            </a:pPr>
            <a:endParaRPr lang="en-US" sz="2800" b="1" dirty="0">
              <a:solidFill>
                <a:srgbClr val="000090"/>
              </a:solidFill>
              <a:latin typeface="Garamond"/>
              <a:cs typeface="Garamond"/>
            </a:endParaRPr>
          </a:p>
        </p:txBody>
      </p:sp>
    </p:spTree>
    <p:extLst>
      <p:ext uri="{BB962C8B-B14F-4D97-AF65-F5344CB8AC3E}">
        <p14:creationId xmlns:p14="http://schemas.microsoft.com/office/powerpoint/2010/main" val="90675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a:xfrm>
            <a:off x="1447800" y="609600"/>
            <a:ext cx="6858000" cy="838200"/>
          </a:xfrm>
        </p:spPr>
        <p:txBody>
          <a:bodyPr/>
          <a:lstStyle/>
          <a:p>
            <a:r>
              <a:rPr lang="is-IS" altLang="en-US" sz="3600">
                <a:latin typeface="Garamond" pitchFamily="18" charset="0"/>
                <a:ea typeface="ＭＳ Ｐゴシック" pitchFamily="34" charset="-128"/>
              </a:rPr>
              <a:t>…</a:t>
            </a:r>
            <a:r>
              <a:rPr lang="en-US" altLang="en-US" sz="3600">
                <a:latin typeface="Garamond" pitchFamily="18" charset="0"/>
                <a:ea typeface="ＭＳ Ｐゴシック" pitchFamily="34" charset="-128"/>
              </a:rPr>
              <a:t>Countries We Exchange With</a:t>
            </a:r>
            <a:r>
              <a:rPr lang="is-IS" altLang="en-US" sz="3600">
                <a:latin typeface="Garamond" pitchFamily="18" charset="0"/>
                <a:ea typeface="ＭＳ Ｐゴシック" pitchFamily="34" charset="-128"/>
              </a:rPr>
              <a:t>…</a:t>
            </a:r>
            <a:br>
              <a:rPr lang="is-IS" altLang="en-US" sz="3600">
                <a:latin typeface="Garamond" pitchFamily="18" charset="0"/>
                <a:ea typeface="ＭＳ Ｐゴシック" pitchFamily="34" charset="-128"/>
              </a:rPr>
            </a:br>
            <a:endParaRPr lang="en-US" altLang="en-US" sz="3600">
              <a:latin typeface="Garamond" pitchFamily="18" charset="0"/>
              <a:ea typeface="ＭＳ Ｐゴシック" pitchFamily="34" charset="-128"/>
            </a:endParaRPr>
          </a:p>
        </p:txBody>
      </p:sp>
      <p:pic>
        <p:nvPicPr>
          <p:cNvPr id="13315" name="Picture 1" descr="Map - South Americ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715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a:xfrm>
            <a:off x="1447800" y="609600"/>
            <a:ext cx="6858000" cy="838200"/>
          </a:xfrm>
        </p:spPr>
        <p:txBody>
          <a:bodyPr/>
          <a:lstStyle/>
          <a:p>
            <a:r>
              <a:rPr lang="is-IS" altLang="en-US" sz="3600" dirty="0">
                <a:solidFill>
                  <a:srgbClr val="000090"/>
                </a:solidFill>
                <a:latin typeface="Garamond" pitchFamily="18" charset="0"/>
                <a:ea typeface="ＭＳ Ｐゴシック" pitchFamily="34" charset="-128"/>
              </a:rPr>
              <a:t>…</a:t>
            </a:r>
            <a:r>
              <a:rPr lang="en-US" altLang="en-US" sz="3600" dirty="0">
                <a:solidFill>
                  <a:srgbClr val="000090"/>
                </a:solidFill>
                <a:latin typeface="Garamond" pitchFamily="18" charset="0"/>
                <a:ea typeface="ＭＳ Ｐゴシック" pitchFamily="34" charset="-128"/>
              </a:rPr>
              <a:t>Countries We Exchange With</a:t>
            </a:r>
            <a:r>
              <a:rPr lang="is-IS" altLang="en-US" sz="3600" dirty="0">
                <a:solidFill>
                  <a:srgbClr val="000090"/>
                </a:solidFill>
                <a:latin typeface="Garamond" pitchFamily="18" charset="0"/>
                <a:ea typeface="ＭＳ Ｐゴシック" pitchFamily="34" charset="-128"/>
              </a:rPr>
              <a:t>…</a:t>
            </a:r>
            <a:br>
              <a:rPr lang="is-IS" altLang="en-US" sz="3600" dirty="0">
                <a:solidFill>
                  <a:srgbClr val="000090"/>
                </a:solidFill>
                <a:latin typeface="Garamond" pitchFamily="18" charset="0"/>
                <a:ea typeface="ＭＳ Ｐゴシック" pitchFamily="34" charset="-128"/>
              </a:rPr>
            </a:br>
            <a:endParaRPr lang="en-US" altLang="en-US" sz="3600" dirty="0">
              <a:solidFill>
                <a:srgbClr val="000090"/>
              </a:solidFill>
              <a:latin typeface="Garamond" pitchFamily="18" charset="0"/>
              <a:ea typeface="ＭＳ Ｐゴシック" pitchFamily="34" charset="-128"/>
            </a:endParaRPr>
          </a:p>
        </p:txBody>
      </p:sp>
      <p:pic>
        <p:nvPicPr>
          <p:cNvPr id="4" name="Picture 3" descr="Map - Europ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7924800" cy="4876800"/>
          </a:xfrm>
          <a:prstGeom prst="rect">
            <a:avLst/>
          </a:prstGeom>
        </p:spPr>
      </p:pic>
      <p:sp>
        <p:nvSpPr>
          <p:cNvPr id="2" name="TextBox 1"/>
          <p:cNvSpPr txBox="1"/>
          <p:nvPr/>
        </p:nvSpPr>
        <p:spPr>
          <a:xfrm>
            <a:off x="2971800" y="4800600"/>
            <a:ext cx="845103" cy="246221"/>
          </a:xfrm>
          <a:prstGeom prst="rect">
            <a:avLst/>
          </a:prstGeom>
          <a:noFill/>
        </p:spPr>
        <p:txBody>
          <a:bodyPr wrap="none" rtlCol="0">
            <a:spAutoFit/>
          </a:bodyPr>
          <a:lstStyle/>
          <a:p>
            <a:r>
              <a:rPr lang="en-US" sz="1000" u="none" dirty="0">
                <a:solidFill>
                  <a:srgbClr val="FF0000"/>
                </a:solidFill>
              </a:rPr>
              <a:t>Switzerland</a:t>
            </a:r>
          </a:p>
        </p:txBody>
      </p:sp>
    </p:spTree>
    <p:extLst>
      <p:ext uri="{BB962C8B-B14F-4D97-AF65-F5344CB8AC3E}">
        <p14:creationId xmlns:p14="http://schemas.microsoft.com/office/powerpoint/2010/main" val="136739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1447800" y="609600"/>
            <a:ext cx="6858000" cy="838200"/>
          </a:xfrm>
        </p:spPr>
        <p:txBody>
          <a:bodyPr/>
          <a:lstStyle/>
          <a:p>
            <a:r>
              <a:rPr lang="is-IS" altLang="en-US" sz="3600">
                <a:latin typeface="Garamond" pitchFamily="18" charset="0"/>
                <a:ea typeface="ＭＳ Ｐゴシック" pitchFamily="34" charset="-128"/>
              </a:rPr>
              <a:t>…</a:t>
            </a:r>
            <a:r>
              <a:rPr lang="en-US" altLang="en-US" sz="3600">
                <a:latin typeface="Garamond" pitchFamily="18" charset="0"/>
                <a:ea typeface="ＭＳ Ｐゴシック" pitchFamily="34" charset="-128"/>
              </a:rPr>
              <a:t>Countries We Exchange With</a:t>
            </a:r>
            <a:r>
              <a:rPr lang="is-IS" altLang="en-US" sz="3600">
                <a:latin typeface="Garamond" pitchFamily="18" charset="0"/>
                <a:ea typeface="ＭＳ Ｐゴシック" pitchFamily="34" charset="-128"/>
              </a:rPr>
              <a:t>…</a:t>
            </a:r>
            <a:br>
              <a:rPr lang="is-IS" altLang="en-US" sz="3600">
                <a:latin typeface="Garamond" pitchFamily="18" charset="0"/>
                <a:ea typeface="ＭＳ Ｐゴシック" pitchFamily="34" charset="-128"/>
              </a:rPr>
            </a:br>
            <a:endParaRPr lang="en-US" altLang="en-US" sz="3600">
              <a:latin typeface="Garamond" pitchFamily="18" charset="0"/>
              <a:ea typeface="ＭＳ Ｐゴシック" pitchFamily="34" charset="-128"/>
            </a:endParaRPr>
          </a:p>
        </p:txBody>
      </p:sp>
      <p:pic>
        <p:nvPicPr>
          <p:cNvPr id="15363" name="Picture 1" descr="Map - Asi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058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 we exchange with…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51325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1524000"/>
            <a:ext cx="7533665" cy="492443"/>
          </a:xfrm>
          <a:prstGeom prst="rect">
            <a:avLst/>
          </a:prstGeom>
          <a:noFill/>
        </p:spPr>
        <p:txBody>
          <a:bodyPr wrap="none" rtlCol="0">
            <a:spAutoFit/>
          </a:bodyPr>
          <a:lstStyle/>
          <a:p>
            <a:r>
              <a:rPr lang="en-US" sz="2600" u="none" dirty="0"/>
              <a:t>And our first- ever exchange with Africa this year! </a:t>
            </a:r>
          </a:p>
        </p:txBody>
      </p:sp>
      <p:sp>
        <p:nvSpPr>
          <p:cNvPr id="4" name="TextBox 3"/>
          <p:cNvSpPr txBox="1"/>
          <p:nvPr/>
        </p:nvSpPr>
        <p:spPr>
          <a:xfrm>
            <a:off x="2895600" y="5322277"/>
            <a:ext cx="1050672" cy="338554"/>
          </a:xfrm>
          <a:prstGeom prst="rect">
            <a:avLst/>
          </a:prstGeom>
          <a:noFill/>
        </p:spPr>
        <p:txBody>
          <a:bodyPr wrap="none" rtlCol="0">
            <a:spAutoFit/>
          </a:bodyPr>
          <a:lstStyle/>
          <a:p>
            <a:r>
              <a:rPr lang="en-US" sz="1600" u="none" dirty="0">
                <a:solidFill>
                  <a:srgbClr val="FF0000"/>
                </a:solidFill>
                <a:latin typeface="Calibri" panose="020F0502020204030204" pitchFamily="34" charset="0"/>
              </a:rPr>
              <a:t>Zimbabwe</a:t>
            </a:r>
          </a:p>
        </p:txBody>
      </p:sp>
      <p:cxnSp>
        <p:nvCxnSpPr>
          <p:cNvPr id="6" name="Straight Arrow Connector 5"/>
          <p:cNvCxnSpPr/>
          <p:nvPr/>
        </p:nvCxnSpPr>
        <p:spPr bwMode="auto">
          <a:xfrm>
            <a:off x="3962400" y="5495330"/>
            <a:ext cx="1066800" cy="2033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18744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Club’s RYE Participation</a:t>
            </a:r>
          </a:p>
        </p:txBody>
      </p:sp>
    </p:spTree>
    <p:extLst>
      <p:ext uri="{BB962C8B-B14F-4D97-AF65-F5344CB8AC3E}">
        <p14:creationId xmlns:p14="http://schemas.microsoft.com/office/powerpoint/2010/main" val="154530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838200"/>
            <a:ext cx="6477000" cy="533400"/>
          </a:xfrm>
        </p:spPr>
        <p:txBody>
          <a:bodyPr/>
          <a:lstStyle/>
          <a:p>
            <a:pPr algn="ctr"/>
            <a:r>
              <a:rPr lang="is-IS" altLang="en-US" sz="4000" dirty="0">
                <a:solidFill>
                  <a:srgbClr val="000090"/>
                </a:solidFill>
                <a:latin typeface="Garamond" pitchFamily="18" charset="0"/>
                <a:ea typeface="ＭＳ Ｐゴシック" pitchFamily="34" charset="-128"/>
              </a:rPr>
              <a:t>…</a:t>
            </a:r>
            <a:r>
              <a:rPr lang="en-US" altLang="en-US" sz="4000" dirty="0">
                <a:solidFill>
                  <a:srgbClr val="000090"/>
                </a:solidFill>
                <a:latin typeface="Garamond" pitchFamily="18" charset="0"/>
                <a:ea typeface="ＭＳ Ｐゴシック" pitchFamily="34" charset="-128"/>
              </a:rPr>
              <a:t>Inbounds</a:t>
            </a:r>
            <a:r>
              <a:rPr lang="is-IS" altLang="en-US" sz="4000" dirty="0">
                <a:solidFill>
                  <a:srgbClr val="000090"/>
                </a:solidFill>
                <a:latin typeface="Garamond" pitchFamily="18" charset="0"/>
                <a:ea typeface="ＭＳ Ｐゴシック" pitchFamily="34" charset="-128"/>
              </a:rPr>
              <a:t>…</a:t>
            </a:r>
            <a:br>
              <a:rPr lang="is-IS" altLang="en-US" sz="4000" dirty="0">
                <a:solidFill>
                  <a:srgbClr val="000090"/>
                </a:solidFill>
                <a:latin typeface="Garamond" pitchFamily="18" charset="0"/>
                <a:ea typeface="ＭＳ Ｐゴシック" pitchFamily="34" charset="-128"/>
              </a:rPr>
            </a:br>
            <a:endParaRPr lang="en-US" altLang="en-US" sz="4000" dirty="0">
              <a:solidFill>
                <a:srgbClr val="000090"/>
              </a:solidFill>
              <a:latin typeface="Garamond" pitchFamily="18" charset="0"/>
              <a:ea typeface="ＭＳ Ｐゴシック" pitchFamily="34" charset="-128"/>
            </a:endParaRPr>
          </a:p>
        </p:txBody>
      </p:sp>
      <p:sp>
        <p:nvSpPr>
          <p:cNvPr id="23555" name="Rectangle 3" descr="1rotary"/>
          <p:cNvSpPr>
            <a:spLocks noGrp="1" noChangeArrowheads="1"/>
          </p:cNvSpPr>
          <p:nvPr>
            <p:ph type="body" idx="1"/>
          </p:nvPr>
        </p:nvSpPr>
        <p:spPr>
          <a:xfrm>
            <a:off x="304800" y="1524000"/>
            <a:ext cx="4495800" cy="4876800"/>
          </a:xfrm>
        </p:spPr>
        <p:txBody>
          <a:bodyPr/>
          <a:lstStyle/>
          <a:p>
            <a:pPr>
              <a:buFontTx/>
              <a:buChar char="•"/>
            </a:pPr>
            <a:r>
              <a:rPr lang="en-US" altLang="en-US" sz="2000" dirty="0">
                <a:solidFill>
                  <a:srgbClr val="000090"/>
                </a:solidFill>
                <a:latin typeface="Garamond" pitchFamily="18" charset="0"/>
                <a:ea typeface="ＭＳ Ｐゴシック" pitchFamily="34" charset="-128"/>
              </a:rPr>
              <a:t>From the 24 countries we exchange with</a:t>
            </a:r>
          </a:p>
          <a:p>
            <a:pPr>
              <a:buFontTx/>
              <a:buChar char="•"/>
            </a:pPr>
            <a:endParaRPr lang="en-US" altLang="en-US" sz="1000" dirty="0">
              <a:solidFill>
                <a:srgbClr val="000090"/>
              </a:solidFill>
              <a:latin typeface="Garamond" pitchFamily="18" charset="0"/>
              <a:ea typeface="ＭＳ Ｐゴシック" pitchFamily="34" charset="-128"/>
            </a:endParaRPr>
          </a:p>
          <a:p>
            <a:pPr>
              <a:buFontTx/>
              <a:buChar char="•"/>
            </a:pPr>
            <a:r>
              <a:rPr lang="en-US" altLang="en-US" sz="2000" dirty="0">
                <a:solidFill>
                  <a:srgbClr val="000090"/>
                </a:solidFill>
                <a:latin typeface="Garamond" pitchFamily="18" charset="0"/>
                <a:ea typeface="ＭＳ Ｐゴシック" pitchFamily="34" charset="-128"/>
              </a:rPr>
              <a:t>Hosted by Rotary Clubs throughout D5470</a:t>
            </a:r>
          </a:p>
          <a:p>
            <a:pPr>
              <a:buFontTx/>
              <a:buChar char="•"/>
            </a:pPr>
            <a:endParaRPr lang="en-US" altLang="en-US" sz="1000" dirty="0">
              <a:solidFill>
                <a:srgbClr val="000090"/>
              </a:solidFill>
              <a:latin typeface="Garamond" pitchFamily="18" charset="0"/>
              <a:ea typeface="ＭＳ Ｐゴシック" pitchFamily="34" charset="-128"/>
            </a:endParaRPr>
          </a:p>
          <a:p>
            <a:pPr>
              <a:buFontTx/>
              <a:buChar char="•"/>
            </a:pPr>
            <a:r>
              <a:rPr lang="en-US" altLang="en-US" sz="2000" dirty="0">
                <a:solidFill>
                  <a:srgbClr val="000090"/>
                </a:solidFill>
                <a:latin typeface="Garamond" pitchFamily="18" charset="0"/>
                <a:ea typeface="ＭＳ Ｐゴシック" pitchFamily="34" charset="-128"/>
              </a:rPr>
              <a:t>Rotary Club is student’s official HOST </a:t>
            </a:r>
          </a:p>
          <a:p>
            <a:pPr>
              <a:buFontTx/>
              <a:buChar char="•"/>
            </a:pPr>
            <a:endParaRPr lang="en-US" altLang="en-US" sz="1000" dirty="0">
              <a:solidFill>
                <a:srgbClr val="000090"/>
              </a:solidFill>
              <a:latin typeface="Garamond" pitchFamily="18" charset="0"/>
              <a:ea typeface="ＭＳ Ｐゴシック" pitchFamily="34" charset="-128"/>
            </a:endParaRPr>
          </a:p>
          <a:p>
            <a:pPr>
              <a:buFontTx/>
              <a:buChar char="•"/>
            </a:pPr>
            <a:r>
              <a:rPr lang="en-US" altLang="en-US" sz="2000" dirty="0">
                <a:solidFill>
                  <a:srgbClr val="000090"/>
                </a:solidFill>
                <a:latin typeface="Garamond" pitchFamily="18" charset="0"/>
                <a:ea typeface="ＭＳ Ｐゴシック" pitchFamily="34" charset="-128"/>
              </a:rPr>
              <a:t>Host families are vetted volunteers selected by Rotarians</a:t>
            </a:r>
          </a:p>
          <a:p>
            <a:pPr>
              <a:buFontTx/>
              <a:buChar char="•"/>
            </a:pPr>
            <a:endParaRPr lang="en-US" altLang="en-US" sz="1000" dirty="0">
              <a:solidFill>
                <a:srgbClr val="000090"/>
              </a:solidFill>
              <a:latin typeface="Garamond" pitchFamily="18" charset="0"/>
              <a:ea typeface="ＭＳ Ｐゴシック" pitchFamily="34" charset="-128"/>
            </a:endParaRPr>
          </a:p>
          <a:p>
            <a:pPr>
              <a:buFontTx/>
              <a:buChar char="•"/>
            </a:pPr>
            <a:r>
              <a:rPr lang="en-US" altLang="en-US" sz="2000" dirty="0">
                <a:solidFill>
                  <a:srgbClr val="000090"/>
                </a:solidFill>
                <a:latin typeface="Garamond" pitchFamily="18" charset="0"/>
                <a:ea typeface="ＭＳ Ｐゴシック" pitchFamily="34" charset="-128"/>
              </a:rPr>
              <a:t>Try to match host family and high school activities</a:t>
            </a:r>
          </a:p>
          <a:p>
            <a:pPr>
              <a:buFontTx/>
              <a:buChar char="•"/>
            </a:pPr>
            <a:endParaRPr lang="en-US" altLang="en-US" sz="1000" dirty="0">
              <a:solidFill>
                <a:srgbClr val="000090"/>
              </a:solidFill>
              <a:latin typeface="Garamond" pitchFamily="18" charset="0"/>
              <a:ea typeface="ＭＳ Ｐゴシック" pitchFamily="34" charset="-128"/>
            </a:endParaRPr>
          </a:p>
          <a:p>
            <a:pPr>
              <a:buFontTx/>
              <a:buChar char="•"/>
            </a:pPr>
            <a:r>
              <a:rPr lang="en-US" altLang="en-US" sz="2000" dirty="0">
                <a:solidFill>
                  <a:srgbClr val="000090"/>
                </a:solidFill>
                <a:latin typeface="Garamond" pitchFamily="18" charset="0"/>
                <a:ea typeface="ＭＳ Ｐゴシック" pitchFamily="34" charset="-128"/>
              </a:rPr>
              <a:t>Help them learn about life in USA</a:t>
            </a:r>
          </a:p>
          <a:p>
            <a:pPr>
              <a:buFontTx/>
              <a:buChar char="•"/>
            </a:pPr>
            <a:endParaRPr lang="en-US" altLang="en-US" sz="2000" dirty="0">
              <a:solidFill>
                <a:srgbClr val="000090"/>
              </a:solidFill>
              <a:latin typeface="Garamond" pitchFamily="18" charset="0"/>
              <a:ea typeface="ＭＳ Ｐゴシック" pitchFamily="34" charset="-128"/>
            </a:endParaRPr>
          </a:p>
          <a:p>
            <a:pPr>
              <a:buFont typeface="Wingdings" pitchFamily="2" charset="2"/>
              <a:buNone/>
            </a:pPr>
            <a:endParaRPr lang="en-US" altLang="en-US" sz="2000" dirty="0">
              <a:solidFill>
                <a:srgbClr val="000090"/>
              </a:solidFill>
              <a:latin typeface="Garamond" pitchFamily="18" charset="0"/>
              <a:ea typeface="ＭＳ Ｐゴシック" pitchFamily="34" charset="-128"/>
            </a:endParaRP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b="6627"/>
          <a:stretch>
            <a:fillRect/>
          </a:stretch>
        </p:blipFill>
        <p:spPr bwMode="auto">
          <a:xfrm>
            <a:off x="4876800" y="1371600"/>
            <a:ext cx="3810000" cy="26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57" name="Picture 7"/>
          <p:cNvPicPr>
            <a:picLocks noChangeAspect="1" noChangeArrowheads="1"/>
          </p:cNvPicPr>
          <p:nvPr/>
        </p:nvPicPr>
        <p:blipFill>
          <a:blip r:embed="rId4">
            <a:extLst>
              <a:ext uri="{28A0092B-C50C-407E-A947-70E740481C1C}">
                <a14:useLocalDpi xmlns:a14="http://schemas.microsoft.com/office/drawing/2010/main" val="0"/>
              </a:ext>
            </a:extLst>
          </a:blip>
          <a:srcRect t="9314" b="8537"/>
          <a:stretch>
            <a:fillRect/>
          </a:stretch>
        </p:blipFill>
        <p:spPr bwMode="auto">
          <a:xfrm>
            <a:off x="4886325" y="4094163"/>
            <a:ext cx="3810000" cy="234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676400" y="304800"/>
            <a:ext cx="6477000" cy="838200"/>
          </a:xfrm>
        </p:spPr>
        <p:txBody>
          <a:bodyPr/>
          <a:lstStyle/>
          <a:p>
            <a:pPr algn="ctr"/>
            <a:r>
              <a:rPr lang="is-IS" altLang="en-US" dirty="0">
                <a:latin typeface="Garamond" pitchFamily="18" charset="0"/>
                <a:ea typeface="ＭＳ Ｐゴシック" pitchFamily="34" charset="-128"/>
              </a:rPr>
              <a:t>…</a:t>
            </a:r>
            <a:r>
              <a:rPr lang="en-US" altLang="en-US" dirty="0">
                <a:latin typeface="Garamond" pitchFamily="18" charset="0"/>
                <a:ea typeface="ＭＳ Ｐゴシック" pitchFamily="34" charset="-128"/>
              </a:rPr>
              <a:t>Want to be involved?...</a:t>
            </a:r>
          </a:p>
        </p:txBody>
      </p:sp>
      <p:sp>
        <p:nvSpPr>
          <p:cNvPr id="18435" name="Rectangle 5" descr="1rotary"/>
          <p:cNvSpPr>
            <a:spLocks noGrp="1" noChangeArrowheads="1"/>
          </p:cNvSpPr>
          <p:nvPr>
            <p:ph type="body" idx="1"/>
          </p:nvPr>
        </p:nvSpPr>
        <p:spPr>
          <a:xfrm>
            <a:off x="2735263" y="1752600"/>
            <a:ext cx="6230938" cy="5313363"/>
          </a:xfrm>
        </p:spPr>
        <p:txBody>
          <a:bodyPr/>
          <a:lstStyle/>
          <a:p>
            <a:pPr>
              <a:buClr>
                <a:srgbClr val="000090"/>
              </a:buClr>
              <a:buFontTx/>
              <a:buChar char="•"/>
            </a:pPr>
            <a:r>
              <a:rPr lang="en-US" altLang="en-US" sz="2400" dirty="0">
                <a:solidFill>
                  <a:srgbClr val="000090"/>
                </a:solidFill>
                <a:latin typeface="Garamond" pitchFamily="18" charset="0"/>
                <a:ea typeface="ＭＳ Ｐゴシック" pitchFamily="34" charset="-128"/>
              </a:rPr>
              <a:t>Host an inbound in your home for 3-4 months</a:t>
            </a:r>
          </a:p>
          <a:p>
            <a:pPr>
              <a:buClr>
                <a:srgbClr val="000090"/>
              </a:buClr>
              <a:buFontTx/>
              <a:buChar char="•"/>
            </a:pPr>
            <a:endParaRPr lang="en-US" altLang="en-US" sz="1000" dirty="0">
              <a:solidFill>
                <a:srgbClr val="000090"/>
              </a:solidFill>
              <a:latin typeface="Garamond" pitchFamily="18" charset="0"/>
              <a:ea typeface="ＭＳ Ｐゴシック" pitchFamily="34" charset="-128"/>
            </a:endParaRPr>
          </a:p>
          <a:p>
            <a:pPr>
              <a:buClr>
                <a:srgbClr val="000090"/>
              </a:buClr>
              <a:buFontTx/>
              <a:buChar char="•"/>
            </a:pPr>
            <a:r>
              <a:rPr lang="en-US" altLang="en-US" sz="2400" dirty="0">
                <a:solidFill>
                  <a:srgbClr val="000090"/>
                </a:solidFill>
                <a:latin typeface="Garamond" pitchFamily="18" charset="0"/>
                <a:ea typeface="ＭＳ Ｐゴシック" pitchFamily="34" charset="-128"/>
              </a:rPr>
              <a:t>Host an inbound for an afternoon, family dinner, service project</a:t>
            </a:r>
          </a:p>
          <a:p>
            <a:pPr>
              <a:buClr>
                <a:srgbClr val="000090"/>
              </a:buClr>
              <a:buFontTx/>
              <a:buChar char="•"/>
            </a:pPr>
            <a:endParaRPr lang="en-US" altLang="en-US" sz="1000" dirty="0">
              <a:solidFill>
                <a:srgbClr val="000090"/>
              </a:solidFill>
              <a:latin typeface="Garamond" pitchFamily="18" charset="0"/>
              <a:ea typeface="ＭＳ Ｐゴシック" pitchFamily="34" charset="-128"/>
            </a:endParaRPr>
          </a:p>
          <a:p>
            <a:pPr>
              <a:buClr>
                <a:srgbClr val="000090"/>
              </a:buClr>
              <a:buFontTx/>
              <a:buChar char="•"/>
            </a:pPr>
            <a:r>
              <a:rPr lang="en-US" altLang="en-US" sz="2400" dirty="0">
                <a:solidFill>
                  <a:srgbClr val="000090"/>
                </a:solidFill>
                <a:latin typeface="Garamond" pitchFamily="18" charset="0"/>
                <a:ea typeface="ＭＳ Ｐゴシック" pitchFamily="34" charset="-128"/>
              </a:rPr>
              <a:t>Take an inbound to a sporting event, concert, or ski day</a:t>
            </a:r>
          </a:p>
          <a:p>
            <a:pPr>
              <a:buClr>
                <a:srgbClr val="000090"/>
              </a:buClr>
              <a:buFontTx/>
              <a:buChar char="•"/>
            </a:pPr>
            <a:endParaRPr lang="en-US" altLang="en-US" sz="1000" dirty="0">
              <a:solidFill>
                <a:srgbClr val="000090"/>
              </a:solidFill>
              <a:latin typeface="Garamond" pitchFamily="18" charset="0"/>
              <a:ea typeface="ＭＳ Ｐゴシック" pitchFamily="34" charset="-128"/>
            </a:endParaRPr>
          </a:p>
          <a:p>
            <a:pPr>
              <a:buClr>
                <a:srgbClr val="000090"/>
              </a:buClr>
              <a:buFontTx/>
              <a:buChar char="•"/>
            </a:pPr>
            <a:r>
              <a:rPr lang="en-US" altLang="en-US" sz="2400" dirty="0">
                <a:solidFill>
                  <a:srgbClr val="000090"/>
                </a:solidFill>
                <a:latin typeface="Garamond" pitchFamily="18" charset="0"/>
                <a:ea typeface="ＭＳ Ｐゴシック" pitchFamily="34" charset="-128"/>
              </a:rPr>
              <a:t>Take an inbound on a weekend family getaway </a:t>
            </a:r>
          </a:p>
          <a:p>
            <a:pPr>
              <a:buClr>
                <a:srgbClr val="000090"/>
              </a:buClr>
              <a:buFontTx/>
              <a:buChar char="•"/>
            </a:pPr>
            <a:endParaRPr lang="en-US" altLang="en-US" sz="1000" dirty="0">
              <a:solidFill>
                <a:srgbClr val="000090"/>
              </a:solidFill>
              <a:latin typeface="Garamond" pitchFamily="18" charset="0"/>
              <a:ea typeface="ＭＳ Ｐゴシック" pitchFamily="34" charset="-128"/>
            </a:endParaRPr>
          </a:p>
          <a:p>
            <a:pPr>
              <a:buClr>
                <a:srgbClr val="000090"/>
              </a:buClr>
              <a:buFontTx/>
              <a:buChar char="•"/>
            </a:pPr>
            <a:r>
              <a:rPr lang="en-US" altLang="en-US" sz="2400" dirty="0">
                <a:solidFill>
                  <a:srgbClr val="000090"/>
                </a:solidFill>
                <a:latin typeface="Garamond" pitchFamily="18" charset="0"/>
                <a:ea typeface="ＭＳ Ｐゴシック" pitchFamily="34" charset="-128"/>
              </a:rPr>
              <a:t>Promote RYE to local schools, prospective host families, and to students you know</a:t>
            </a:r>
          </a:p>
          <a:p>
            <a:pPr>
              <a:buClr>
                <a:srgbClr val="000090"/>
              </a:buClr>
              <a:buFontTx/>
              <a:buChar char="•"/>
            </a:pPr>
            <a:r>
              <a:rPr lang="en-US" altLang="en-US" sz="2400" dirty="0">
                <a:solidFill>
                  <a:srgbClr val="000090"/>
                </a:solidFill>
                <a:latin typeface="Garamond" pitchFamily="18" charset="0"/>
                <a:ea typeface="ＭＳ Ｐゴシック" pitchFamily="34" charset="-128"/>
              </a:rPr>
              <a:t>Recruit an outbound candidate</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l="23672" t="5284" r="41760" b="8746"/>
          <a:stretch>
            <a:fillRect/>
          </a:stretch>
        </p:blipFill>
        <p:spPr bwMode="auto">
          <a:xfrm>
            <a:off x="304800" y="1752600"/>
            <a:ext cx="2430463"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61736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848600" cy="838200"/>
          </a:xfrm>
        </p:spPr>
        <p:txBody>
          <a:bodyPr/>
          <a:lstStyle/>
          <a:p>
            <a:r>
              <a:rPr lang="en-US" sz="3600" dirty="0">
                <a:latin typeface="Garamond"/>
                <a:cs typeface="Garamond"/>
              </a:rPr>
              <a:t>Outbounds - What are we looking for?</a:t>
            </a:r>
          </a:p>
        </p:txBody>
      </p:sp>
      <p:sp>
        <p:nvSpPr>
          <p:cNvPr id="3" name="Content Placeholder 2"/>
          <p:cNvSpPr>
            <a:spLocks noGrp="1"/>
          </p:cNvSpPr>
          <p:nvPr>
            <p:ph idx="1"/>
          </p:nvPr>
        </p:nvSpPr>
        <p:spPr>
          <a:xfrm>
            <a:off x="762000" y="1524000"/>
            <a:ext cx="7848600" cy="2514600"/>
          </a:xfrm>
        </p:spPr>
        <p:txBody>
          <a:bodyPr/>
          <a:lstStyle/>
          <a:p>
            <a:pPr>
              <a:buClr>
                <a:srgbClr val="000090"/>
              </a:buClr>
              <a:buFont typeface="Wingdings" charset="2"/>
              <a:buChar char="§"/>
            </a:pPr>
            <a:r>
              <a:rPr lang="en-US" sz="2400" dirty="0">
                <a:solidFill>
                  <a:srgbClr val="000090"/>
                </a:solidFill>
                <a:latin typeface="Garamond"/>
                <a:cs typeface="Garamond"/>
              </a:rPr>
              <a:t>Resourceful</a:t>
            </a:r>
          </a:p>
          <a:p>
            <a:pPr>
              <a:buClr>
                <a:srgbClr val="000090"/>
              </a:buClr>
              <a:buFont typeface="Wingdings" charset="2"/>
              <a:buChar char="§"/>
            </a:pPr>
            <a:r>
              <a:rPr lang="en-US" sz="2400" dirty="0">
                <a:solidFill>
                  <a:srgbClr val="000090"/>
                </a:solidFill>
                <a:latin typeface="Garamond"/>
                <a:cs typeface="Garamond"/>
              </a:rPr>
              <a:t>Pay attention &amp; follow directions</a:t>
            </a:r>
          </a:p>
          <a:p>
            <a:pPr marL="342900" lvl="1" indent="-342900">
              <a:buClr>
                <a:srgbClr val="000090"/>
              </a:buClr>
              <a:buFont typeface="Wingdings" charset="2"/>
              <a:buChar char="§"/>
            </a:pPr>
            <a:r>
              <a:rPr lang="en-US" sz="2400" dirty="0">
                <a:solidFill>
                  <a:srgbClr val="000090"/>
                </a:solidFill>
                <a:latin typeface="Garamond"/>
                <a:cs typeface="Garamond"/>
              </a:rPr>
              <a:t>Self-sufficient</a:t>
            </a:r>
          </a:p>
          <a:p>
            <a:pPr>
              <a:buClr>
                <a:srgbClr val="000090"/>
              </a:buClr>
              <a:buFont typeface="Wingdings" charset="2"/>
              <a:buChar char="§"/>
            </a:pPr>
            <a:r>
              <a:rPr lang="en-US" sz="2400" dirty="0">
                <a:solidFill>
                  <a:srgbClr val="000090"/>
                </a:solidFill>
                <a:latin typeface="Garamond"/>
                <a:cs typeface="Garamond"/>
              </a:rPr>
              <a:t>Kind</a:t>
            </a:r>
          </a:p>
          <a:p>
            <a:pPr>
              <a:buClr>
                <a:srgbClr val="000090"/>
              </a:buClr>
              <a:buFont typeface="Wingdings" charset="2"/>
              <a:buChar char="§"/>
            </a:pPr>
            <a:r>
              <a:rPr lang="en-US" sz="2400" dirty="0">
                <a:solidFill>
                  <a:srgbClr val="000090"/>
                </a:solidFill>
                <a:latin typeface="Garamond"/>
                <a:cs typeface="Garamond"/>
              </a:rPr>
              <a:t>Flexible</a:t>
            </a:r>
          </a:p>
          <a:p>
            <a:pPr marL="0" indent="0">
              <a:buClr>
                <a:srgbClr val="000090"/>
              </a:buClr>
              <a:buNone/>
            </a:pPr>
            <a:endParaRPr lang="en-US" sz="1000" dirty="0">
              <a:solidFill>
                <a:srgbClr val="000090"/>
              </a:solidFill>
              <a:latin typeface="Garamond"/>
              <a:cs typeface="Garamond"/>
            </a:endParaRPr>
          </a:p>
        </p:txBody>
      </p:sp>
      <p:sp>
        <p:nvSpPr>
          <p:cNvPr id="4" name="TextBox 3"/>
          <p:cNvSpPr txBox="1"/>
          <p:nvPr/>
        </p:nvSpPr>
        <p:spPr>
          <a:xfrm>
            <a:off x="5638800" y="1524000"/>
            <a:ext cx="2971800" cy="2234458"/>
          </a:xfrm>
          <a:prstGeom prst="rect">
            <a:avLst/>
          </a:prstGeom>
          <a:noFill/>
        </p:spPr>
        <p:txBody>
          <a:bodyPr wrap="square" rtlCol="0">
            <a:spAutoFit/>
          </a:bodyPr>
          <a:lstStyle/>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Charming</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Helpful</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Grateful</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Positive attitude</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Happy</a:t>
            </a:r>
          </a:p>
        </p:txBody>
      </p:sp>
      <p:sp>
        <p:nvSpPr>
          <p:cNvPr id="5" name="TextBox 4"/>
          <p:cNvSpPr txBox="1"/>
          <p:nvPr/>
        </p:nvSpPr>
        <p:spPr>
          <a:xfrm>
            <a:off x="727881" y="3962400"/>
            <a:ext cx="8229600" cy="2160591"/>
          </a:xfrm>
          <a:prstGeom prst="rect">
            <a:avLst/>
          </a:prstGeom>
          <a:noFill/>
        </p:spPr>
        <p:txBody>
          <a:bodyPr wrap="square" rtlCol="0">
            <a:spAutoFit/>
          </a:bodyPr>
          <a:lstStyle/>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Willing to try new things</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Knowledgeable about the US &amp; your hometown</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Ambassador of Colorado, USA, and Rotary</a:t>
            </a:r>
          </a:p>
          <a:p>
            <a:pPr marL="342900" lvl="0" indent="-342900">
              <a:spcBef>
                <a:spcPct val="20000"/>
              </a:spcBef>
              <a:buClr>
                <a:srgbClr val="000090"/>
              </a:buClr>
              <a:buFont typeface="Wingdings" charset="2"/>
              <a:buChar char="§"/>
            </a:pPr>
            <a:r>
              <a:rPr lang="en-US" sz="2400" u="none" kern="0" dirty="0">
                <a:solidFill>
                  <a:srgbClr val="000090"/>
                </a:solidFill>
                <a:latin typeface="Garamond"/>
                <a:ea typeface="ＭＳ Ｐゴシック" charset="0"/>
                <a:cs typeface="Garamond"/>
              </a:rPr>
              <a:t>Good student – can you learn a foreign language IN a foreign language?</a:t>
            </a:r>
          </a:p>
        </p:txBody>
      </p:sp>
    </p:spTree>
    <p:extLst>
      <p:ext uri="{BB962C8B-B14F-4D97-AF65-F5344CB8AC3E}">
        <p14:creationId xmlns:p14="http://schemas.microsoft.com/office/powerpoint/2010/main" val="330789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381000"/>
            <a:ext cx="6477000" cy="838200"/>
          </a:xfrm>
        </p:spPr>
        <p:txBody>
          <a:bodyPr/>
          <a:lstStyle/>
          <a:p>
            <a:pPr algn="ctr"/>
            <a:r>
              <a:rPr lang="en-US" altLang="en-US" sz="4000" dirty="0">
                <a:solidFill>
                  <a:srgbClr val="000090"/>
                </a:solidFill>
                <a:latin typeface="Garamond"/>
                <a:ea typeface="ＭＳ Ｐゴシック" pitchFamily="34" charset="-128"/>
                <a:cs typeface="Garamond"/>
              </a:rPr>
              <a:t>…Food for Thought…</a:t>
            </a:r>
          </a:p>
        </p:txBody>
      </p:sp>
      <p:sp>
        <p:nvSpPr>
          <p:cNvPr id="22531" name="Rectangle 3" descr="1rotary"/>
          <p:cNvSpPr>
            <a:spLocks noGrp="1" noChangeArrowheads="1"/>
          </p:cNvSpPr>
          <p:nvPr>
            <p:ph type="body" sz="half" idx="1"/>
          </p:nvPr>
        </p:nvSpPr>
        <p:spPr>
          <a:xfrm>
            <a:off x="304800" y="1905000"/>
            <a:ext cx="8458200" cy="3886200"/>
          </a:xfrm>
        </p:spPr>
        <p:txBody>
          <a:bodyPr/>
          <a:lstStyle/>
          <a:p>
            <a:pPr algn="ctr">
              <a:buFont typeface="Wingdings" pitchFamily="2" charset="2"/>
              <a:buNone/>
            </a:pPr>
            <a:r>
              <a:rPr lang="en-US" altLang="en-US" sz="2200" dirty="0">
                <a:solidFill>
                  <a:srgbClr val="000090"/>
                </a:solidFill>
                <a:latin typeface="Garamond"/>
                <a:ea typeface="ＭＳ Ｐゴシック" pitchFamily="34" charset="-128"/>
                <a:cs typeface="Garamond"/>
              </a:rPr>
              <a:t>“The most powerful force in the promotion of international understanding and peace is exposure to different cultures.  The world becomes a smaller, friendlier place when we learn that all people - regardless of nationality - desire the same basic things: a safe, comfortable environment that allows for a rich and satisfying life for our children and ourselves.  Youth Exchange provides thousands of young people with the opportunity to meet people from other lands and to experience their cultures.  This plants the seeds for a lifetime of understanding.”  </a:t>
            </a:r>
          </a:p>
          <a:p>
            <a:pPr algn="ctr">
              <a:buFont typeface="Wingdings" pitchFamily="2" charset="2"/>
              <a:buNone/>
            </a:pPr>
            <a:endParaRPr lang="en-US" altLang="en-US" sz="2200" dirty="0">
              <a:solidFill>
                <a:srgbClr val="000090"/>
              </a:solidFill>
              <a:latin typeface="Garamond"/>
              <a:ea typeface="ＭＳ Ｐゴシック" pitchFamily="34" charset="-128"/>
              <a:cs typeface="Garamond"/>
            </a:endParaRPr>
          </a:p>
          <a:p>
            <a:pPr algn="ctr">
              <a:buFont typeface="Wingdings" pitchFamily="2" charset="2"/>
              <a:buNone/>
            </a:pPr>
            <a:r>
              <a:rPr lang="en-US" altLang="en-US" sz="2200" dirty="0">
                <a:solidFill>
                  <a:srgbClr val="000090"/>
                </a:solidFill>
                <a:latin typeface="Garamond"/>
                <a:ea typeface="ＭＳ Ｐゴシック" pitchFamily="34" charset="-128"/>
                <a:cs typeface="Garamond"/>
              </a:rPr>
              <a:t>~ Rotary International</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620000" cy="838200"/>
          </a:xfrm>
        </p:spPr>
        <p:txBody>
          <a:bodyPr/>
          <a:lstStyle/>
          <a:p>
            <a:pPr algn="ctr"/>
            <a:r>
              <a:rPr lang="en-US" dirty="0"/>
              <a:t>…The Rules…</a:t>
            </a:r>
          </a:p>
        </p:txBody>
      </p:sp>
      <p:sp>
        <p:nvSpPr>
          <p:cNvPr id="3" name="Text Placeholder 2"/>
          <p:cNvSpPr>
            <a:spLocks noGrp="1"/>
          </p:cNvSpPr>
          <p:nvPr>
            <p:ph type="body" sz="half" idx="1"/>
          </p:nvPr>
        </p:nvSpPr>
        <p:spPr>
          <a:xfrm>
            <a:off x="762000" y="1600200"/>
            <a:ext cx="7772400" cy="4953000"/>
          </a:xfrm>
        </p:spPr>
        <p:txBody>
          <a:bodyPr/>
          <a:lstStyle/>
          <a:p>
            <a:pPr marL="0" indent="0">
              <a:buNone/>
            </a:pPr>
            <a:r>
              <a:rPr lang="en-US" dirty="0"/>
              <a:t>Rotary Youth Exchange students are subject to rules known as the 4 D’s:</a:t>
            </a:r>
          </a:p>
          <a:p>
            <a:pPr marL="0" indent="0">
              <a:buNone/>
            </a:pPr>
            <a:endParaRPr lang="en-US" dirty="0"/>
          </a:p>
          <a:p>
            <a:pPr marL="400050" lvl="1" indent="0">
              <a:buNone/>
            </a:pPr>
            <a:r>
              <a:rPr lang="en-US" dirty="0"/>
              <a:t>1. No drinking</a:t>
            </a:r>
            <a:br>
              <a:rPr lang="en-US" dirty="0"/>
            </a:br>
            <a:r>
              <a:rPr lang="en-US" dirty="0"/>
              <a:t>2. No drugs</a:t>
            </a:r>
            <a:br>
              <a:rPr lang="en-US" dirty="0"/>
            </a:br>
            <a:r>
              <a:rPr lang="en-US" dirty="0"/>
              <a:t>3. No driving</a:t>
            </a:r>
            <a:br>
              <a:rPr lang="en-US" dirty="0"/>
            </a:br>
            <a:r>
              <a:rPr lang="en-US" dirty="0"/>
              <a:t>4. No dating</a:t>
            </a:r>
          </a:p>
          <a:p>
            <a:pPr marL="0" indent="0">
              <a:buNone/>
            </a:pPr>
            <a:endParaRPr lang="en-US" dirty="0"/>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18559" y="2514600"/>
            <a:ext cx="2915841" cy="38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9496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381000"/>
            <a:ext cx="7620000" cy="838200"/>
          </a:xfrm>
        </p:spPr>
        <p:txBody>
          <a:bodyPr/>
          <a:lstStyle/>
          <a:p>
            <a:pPr algn="ctr"/>
            <a:r>
              <a:rPr lang="en-US" altLang="en-US" dirty="0">
                <a:ea typeface="ＭＳ Ｐゴシック" pitchFamily="34" charset="-128"/>
              </a:rPr>
              <a:t>Frequently Asked Questions</a:t>
            </a:r>
          </a:p>
        </p:txBody>
      </p:sp>
      <p:sp>
        <p:nvSpPr>
          <p:cNvPr id="27651" name="Content Placeholder 2" descr="1rotary"/>
          <p:cNvSpPr>
            <a:spLocks noGrp="1"/>
          </p:cNvSpPr>
          <p:nvPr>
            <p:ph idx="1"/>
          </p:nvPr>
        </p:nvSpPr>
        <p:spPr>
          <a:xfrm>
            <a:off x="304800" y="1371600"/>
            <a:ext cx="8534400" cy="5257800"/>
          </a:xfrm>
        </p:spPr>
        <p:txBody>
          <a:bodyPr/>
          <a:lstStyle/>
          <a:p>
            <a:pPr>
              <a:spcBef>
                <a:spcPts val="0"/>
              </a:spcBef>
              <a:buClr>
                <a:srgbClr val="000090"/>
              </a:buClr>
            </a:pPr>
            <a:r>
              <a:rPr lang="en-US" altLang="en-US" sz="2000" dirty="0">
                <a:solidFill>
                  <a:srgbClr val="000090"/>
                </a:solidFill>
                <a:latin typeface="Garamond" pitchFamily="18" charset="0"/>
                <a:ea typeface="ＭＳ Ｐゴシック" pitchFamily="34" charset="-128"/>
              </a:rPr>
              <a:t>Program cost $6500, there is a 6-month payment plan, scholarships available with club support</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District RYE budget is higher than total district budget. We receive $2-2500 from the district and all other expenses are covered by our </a:t>
            </a:r>
            <a:r>
              <a:rPr lang="en-US" altLang="en-US" sz="2000" dirty="0" err="1">
                <a:solidFill>
                  <a:srgbClr val="000090"/>
                </a:solidFill>
                <a:latin typeface="Garamond" pitchFamily="18" charset="0"/>
                <a:ea typeface="ＭＳ Ｐゴシック" pitchFamily="34" charset="-128"/>
              </a:rPr>
              <a:t>Outbounds</a:t>
            </a:r>
            <a:r>
              <a:rPr lang="en-US" altLang="en-US" sz="2000" dirty="0">
                <a:solidFill>
                  <a:srgbClr val="000090"/>
                </a:solidFill>
                <a:latin typeface="Garamond" pitchFamily="18" charset="0"/>
                <a:ea typeface="ＭＳ Ｐゴシック" pitchFamily="34" charset="-128"/>
              </a:rPr>
              <a:t>’ fees</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Emergencies – natural disasters, injuries, etc. do happen.  The fee includes travel &amp; health insurance.</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School credits are solely at the discretion of the student’s high school</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Host families – our foreign partners assign 1-5 host families, which varies by Rotary district.  We try to assign 3 families in our district to give student a variety of experiences and avoid putting stress on a single family</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Language learning is essential!  Students should make extra efforts to learn as much as possible prior to departure.</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Consulate visits – many countries require a summertime personal appearance to issue a student visa</a:t>
            </a:r>
          </a:p>
          <a:p>
            <a:pPr>
              <a:spcBef>
                <a:spcPts val="0"/>
              </a:spcBef>
              <a:buClr>
                <a:srgbClr val="000090"/>
              </a:buClr>
            </a:pPr>
            <a:r>
              <a:rPr lang="en-US" altLang="en-US" sz="2000" dirty="0">
                <a:solidFill>
                  <a:srgbClr val="000090"/>
                </a:solidFill>
                <a:latin typeface="Garamond" pitchFamily="18" charset="0"/>
                <a:ea typeface="ＭＳ Ｐゴシック" pitchFamily="34" charset="-128"/>
              </a:rPr>
              <a:t>Travel – students typically have a chance to take an official Rotary tour.  Our district partners with other USA district to offer several options in March and June.  Students are responsible for tour costs.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a volunteer…</a:t>
            </a:r>
          </a:p>
        </p:txBody>
      </p:sp>
      <p:sp>
        <p:nvSpPr>
          <p:cNvPr id="3" name="Content Placeholder 2"/>
          <p:cNvSpPr>
            <a:spLocks noGrp="1"/>
          </p:cNvSpPr>
          <p:nvPr>
            <p:ph idx="1"/>
          </p:nvPr>
        </p:nvSpPr>
        <p:spPr/>
        <p:txBody>
          <a:bodyPr/>
          <a:lstStyle/>
          <a:p>
            <a:pPr marL="0" indent="0">
              <a:buNone/>
            </a:pPr>
            <a:r>
              <a:rPr lang="en-US" sz="3000" dirty="0">
                <a:hlinkClick r:id="rId2"/>
              </a:rPr>
              <a:t>Volunteer application comes from your Youth Exchange Officer</a:t>
            </a:r>
            <a:endParaRPr lang="en-US" sz="3000" dirty="0"/>
          </a:p>
          <a:p>
            <a:pPr marL="0" indent="0">
              <a:buNone/>
            </a:pPr>
            <a:endParaRPr lang="en-US" sz="3000" dirty="0"/>
          </a:p>
          <a:p>
            <a:pPr marL="0" indent="0">
              <a:buNone/>
            </a:pPr>
            <a:endParaRPr lang="en-US" dirty="0"/>
          </a:p>
          <a:p>
            <a:pPr marL="0" indent="0">
              <a:buNone/>
            </a:pPr>
            <a:endParaRPr lang="en-US" dirty="0"/>
          </a:p>
        </p:txBody>
      </p:sp>
      <p:sp>
        <p:nvSpPr>
          <p:cNvPr id="4" name="TextBox 3"/>
          <p:cNvSpPr txBox="1"/>
          <p:nvPr/>
        </p:nvSpPr>
        <p:spPr>
          <a:xfrm>
            <a:off x="363417" y="2846725"/>
            <a:ext cx="3429000" cy="3477875"/>
          </a:xfrm>
          <a:prstGeom prst="rect">
            <a:avLst/>
          </a:prstGeom>
          <a:noFill/>
        </p:spPr>
        <p:txBody>
          <a:bodyPr wrap="square" rtlCol="0">
            <a:spAutoFit/>
          </a:bodyPr>
          <a:lstStyle/>
          <a:p>
            <a:pPr marL="342900" indent="-342900">
              <a:buFont typeface="Arial" panose="020B0604020202020204" pitchFamily="34" charset="0"/>
              <a:buChar char="•"/>
            </a:pPr>
            <a:r>
              <a:rPr lang="en-US" sz="2200" u="none" dirty="0">
                <a:latin typeface="Garamond" panose="02020404030301010803" pitchFamily="18" charset="0"/>
              </a:rPr>
              <a:t>Complete application with and 3 references</a:t>
            </a:r>
          </a:p>
          <a:p>
            <a:pPr marL="342900" indent="-342900">
              <a:buFont typeface="Arial" panose="020B0604020202020204" pitchFamily="34" charset="0"/>
              <a:buChar char="•"/>
            </a:pPr>
            <a:r>
              <a:rPr lang="en-US" sz="2200" u="none" dirty="0">
                <a:latin typeface="Garamond" panose="02020404030301010803" pitchFamily="18" charset="0"/>
              </a:rPr>
              <a:t>Pass a background check</a:t>
            </a:r>
          </a:p>
          <a:p>
            <a:pPr marL="342900" indent="-342900">
              <a:buFont typeface="Arial" panose="020B0604020202020204" pitchFamily="34" charset="0"/>
              <a:buChar char="•"/>
            </a:pPr>
            <a:r>
              <a:rPr lang="en-US" sz="2200" u="none" dirty="0">
                <a:latin typeface="Garamond" panose="02020404030301010803" pitchFamily="18" charset="0"/>
              </a:rPr>
              <a:t>Take Youth Protection online training module</a:t>
            </a:r>
          </a:p>
          <a:p>
            <a:pPr marL="342900" indent="-342900">
              <a:buFont typeface="Arial" panose="020B0604020202020204" pitchFamily="34" charset="0"/>
              <a:buChar char="•"/>
            </a:pPr>
            <a:r>
              <a:rPr lang="en-US" sz="2200" u="none" dirty="0">
                <a:latin typeface="Garamond" panose="02020404030301010803" pitchFamily="18" charset="0"/>
              </a:rPr>
              <a:t>Serve as Youth Exchange Officer (administrative), Counselor (emotional connection with student) or committee member</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362200"/>
            <a:ext cx="4648200" cy="370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68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a host family…</a:t>
            </a:r>
          </a:p>
        </p:txBody>
      </p:sp>
      <p:sp>
        <p:nvSpPr>
          <p:cNvPr id="3" name="Content Placeholder 2"/>
          <p:cNvSpPr>
            <a:spLocks noGrp="1"/>
          </p:cNvSpPr>
          <p:nvPr>
            <p:ph idx="1"/>
          </p:nvPr>
        </p:nvSpPr>
        <p:spPr/>
        <p:txBody>
          <a:bodyPr/>
          <a:lstStyle/>
          <a:p>
            <a:pPr marL="0" indent="0">
              <a:buNone/>
            </a:pPr>
            <a:r>
              <a:rPr lang="en-US" dirty="0">
                <a:hlinkClick r:id="rId2"/>
              </a:rPr>
              <a:t>www.mountainandplainsrye.com/host-families</a:t>
            </a:r>
            <a:endParaRPr lang="en-US" dirty="0"/>
          </a:p>
          <a:p>
            <a:pPr marL="0" indent="0">
              <a:buNone/>
            </a:pP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438400"/>
            <a:ext cx="487293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1" y="2286000"/>
            <a:ext cx="3429000" cy="4401205"/>
          </a:xfrm>
          <a:prstGeom prst="rect">
            <a:avLst/>
          </a:prstGeom>
          <a:noFill/>
        </p:spPr>
        <p:txBody>
          <a:bodyPr wrap="square" rtlCol="0">
            <a:spAutoFit/>
          </a:bodyPr>
          <a:lstStyle/>
          <a:p>
            <a:pPr marL="342900" indent="-342900">
              <a:buFont typeface="Arial" panose="020B0604020202020204" pitchFamily="34" charset="0"/>
              <a:buChar char="•"/>
            </a:pPr>
            <a:r>
              <a:rPr lang="en-US" sz="2200" u="none" dirty="0">
                <a:latin typeface="Garamond" panose="02020404030301010803" pitchFamily="18" charset="0"/>
              </a:rPr>
              <a:t>Complete application with photos of home and 2 references</a:t>
            </a:r>
          </a:p>
          <a:p>
            <a:pPr marL="342900" indent="-342900">
              <a:buFont typeface="Arial" panose="020B0604020202020204" pitchFamily="34" charset="0"/>
              <a:buChar char="•"/>
            </a:pPr>
            <a:r>
              <a:rPr lang="en-US" sz="2200" u="none" dirty="0">
                <a:latin typeface="Garamond" panose="02020404030301010803" pitchFamily="18" charset="0"/>
              </a:rPr>
              <a:t>Pass a background check</a:t>
            </a:r>
          </a:p>
          <a:p>
            <a:pPr marL="342900" indent="-342900">
              <a:buFont typeface="Arial" panose="020B0604020202020204" pitchFamily="34" charset="0"/>
              <a:buChar char="•"/>
            </a:pPr>
            <a:r>
              <a:rPr lang="en-US" sz="2200" u="none" dirty="0">
                <a:latin typeface="Garamond" panose="02020404030301010803" pitchFamily="18" charset="0"/>
              </a:rPr>
              <a:t>Take Youth Protection online training module</a:t>
            </a:r>
          </a:p>
          <a:p>
            <a:pPr marL="342900" indent="-342900">
              <a:buFont typeface="Arial" panose="020B0604020202020204" pitchFamily="34" charset="0"/>
              <a:buChar char="•"/>
            </a:pPr>
            <a:r>
              <a:rPr lang="en-US" sz="2200" u="none" dirty="0">
                <a:latin typeface="Garamond" panose="02020404030301010803" pitchFamily="18" charset="0"/>
              </a:rPr>
              <a:t>Participate in in-home interview by Rotary Club</a:t>
            </a:r>
            <a:endParaRPr lang="en-US" sz="2600" u="none" dirty="0"/>
          </a:p>
          <a:p>
            <a:pPr marL="342900" indent="-342900">
              <a:buFont typeface="Arial" panose="020B0604020202020204" pitchFamily="34" charset="0"/>
              <a:buChar char="•"/>
            </a:pPr>
            <a:r>
              <a:rPr lang="en-US" sz="2600" u="none" dirty="0">
                <a:latin typeface="Garamond" panose="02020404030301010803" pitchFamily="18" charset="0"/>
              </a:rPr>
              <a:t>Accept the student as a member of your own family for 3-4 months</a:t>
            </a:r>
            <a:endParaRPr lang="en-US" sz="2200" u="none" dirty="0">
              <a:latin typeface="Garamond" panose="02020404030301010803" pitchFamily="18" charset="0"/>
            </a:endParaRPr>
          </a:p>
        </p:txBody>
      </p:sp>
    </p:spTree>
    <p:extLst>
      <p:ext uri="{BB962C8B-B14F-4D97-AF65-F5344CB8AC3E}">
        <p14:creationId xmlns:p14="http://schemas.microsoft.com/office/powerpoint/2010/main" val="179901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00200" y="381000"/>
            <a:ext cx="6781800" cy="838200"/>
          </a:xfrm>
        </p:spPr>
        <p:txBody>
          <a:bodyPr/>
          <a:lstStyle/>
          <a:p>
            <a:r>
              <a:rPr lang="is-IS" altLang="en-US" sz="3200" dirty="0">
                <a:ea typeface="ＭＳ Ｐゴシック" pitchFamily="34" charset="-128"/>
              </a:rPr>
              <a:t>…</a:t>
            </a:r>
            <a:r>
              <a:rPr lang="en-US" altLang="en-US" sz="3200" dirty="0">
                <a:ea typeface="ＭＳ Ｐゴシック" pitchFamily="34" charset="-128"/>
              </a:rPr>
              <a:t>D5470 Rotary Youth Exchange</a:t>
            </a:r>
            <a:r>
              <a:rPr lang="is-IS" altLang="en-US" sz="3200" dirty="0">
                <a:ea typeface="ＭＳ Ｐゴシック" pitchFamily="34" charset="-128"/>
              </a:rPr>
              <a:t>…</a:t>
            </a:r>
            <a:endParaRPr lang="en-US" altLang="en-US" sz="3200" dirty="0">
              <a:ea typeface="ＭＳ Ｐゴシック" pitchFamily="34" charset="-128"/>
            </a:endParaRPr>
          </a:p>
        </p:txBody>
      </p:sp>
      <p:sp>
        <p:nvSpPr>
          <p:cNvPr id="19459" name="Content Placeholder 2" descr="1rotary"/>
          <p:cNvSpPr>
            <a:spLocks noGrp="1"/>
          </p:cNvSpPr>
          <p:nvPr>
            <p:ph idx="1"/>
          </p:nvPr>
        </p:nvSpPr>
        <p:spPr>
          <a:xfrm>
            <a:off x="304800" y="1219200"/>
            <a:ext cx="8458200" cy="5181600"/>
          </a:xfrm>
        </p:spPr>
        <p:txBody>
          <a:bodyPr/>
          <a:lstStyle/>
          <a:p>
            <a:pPr marL="0" indent="0" algn="ctr">
              <a:lnSpc>
                <a:spcPct val="60000"/>
              </a:lnSpc>
              <a:spcBef>
                <a:spcPct val="0"/>
              </a:spcBef>
              <a:buFont typeface="Wingdings" pitchFamily="2" charset="2"/>
              <a:buNone/>
            </a:pPr>
            <a:endParaRPr lang="en-US" altLang="en-US" sz="20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20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20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20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r>
              <a:rPr lang="en-US" altLang="en-US" sz="2000" dirty="0">
                <a:latin typeface="Garamond" pitchFamily="18" charset="0"/>
                <a:ea typeface="ＭＳ Ｐゴシック" pitchFamily="34" charset="-128"/>
              </a:rPr>
              <a:t>URL</a:t>
            </a:r>
          </a:p>
          <a:p>
            <a:pPr marL="0" indent="0" algn="ctr">
              <a:lnSpc>
                <a:spcPct val="60000"/>
              </a:lnSpc>
              <a:spcBef>
                <a:spcPct val="0"/>
              </a:spcBef>
              <a:buFont typeface="Wingdings" pitchFamily="2" charset="2"/>
              <a:buNone/>
            </a:pPr>
            <a:r>
              <a:rPr lang="en-US" altLang="en-US" sz="2800" dirty="0">
                <a:latin typeface="Garamond" pitchFamily="18" charset="0"/>
                <a:ea typeface="ＭＳ Ｐゴシック" pitchFamily="34" charset="-128"/>
                <a:hlinkClick r:id="rId2"/>
              </a:rPr>
              <a:t>http://www.mountainandplainsrye.com</a:t>
            </a:r>
            <a:endParaRPr lang="en-US" altLang="en-US" sz="28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28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2800" dirty="0">
              <a:latin typeface="Garamond" pitchFamily="18" charset="0"/>
              <a:ea typeface="ＭＳ Ｐゴシック" pitchFamily="34" charset="-128"/>
            </a:endParaRPr>
          </a:p>
          <a:p>
            <a:pPr marL="0" indent="0" algn="ctr">
              <a:lnSpc>
                <a:spcPct val="60000"/>
              </a:lnSpc>
              <a:spcBef>
                <a:spcPct val="0"/>
              </a:spcBef>
              <a:buFont typeface="Wingdings" pitchFamily="2" charset="2"/>
              <a:buNone/>
            </a:pPr>
            <a:endParaRPr lang="en-US" altLang="en-US" sz="800" dirty="0">
              <a:latin typeface="Garamond" pitchFamily="18" charset="0"/>
              <a:ea typeface="ＭＳ Ｐゴシック" pitchFamily="34" charset="-128"/>
            </a:endParaRPr>
          </a:p>
          <a:p>
            <a:pPr marL="0" indent="0" algn="ctr">
              <a:lnSpc>
                <a:spcPct val="70000"/>
              </a:lnSpc>
              <a:spcBef>
                <a:spcPct val="0"/>
              </a:spcBef>
              <a:buFont typeface="Wingdings" pitchFamily="2" charset="2"/>
              <a:buNone/>
            </a:pPr>
            <a:r>
              <a:rPr lang="en-US" altLang="en-US" sz="2400" dirty="0">
                <a:latin typeface="Garamond" pitchFamily="18" charset="0"/>
                <a:ea typeface="ＭＳ Ｐゴシック" pitchFamily="34" charset="-128"/>
              </a:rPr>
              <a:t>Facebook</a:t>
            </a:r>
          </a:p>
          <a:p>
            <a:pPr marL="0" indent="0" algn="ctr">
              <a:lnSpc>
                <a:spcPct val="70000"/>
              </a:lnSpc>
              <a:spcBef>
                <a:spcPct val="0"/>
              </a:spcBef>
              <a:buFont typeface="Wingdings" pitchFamily="2" charset="2"/>
              <a:buNone/>
            </a:pPr>
            <a:r>
              <a:rPr lang="en-US" altLang="en-US" sz="2800" dirty="0">
                <a:latin typeface="Garamond" pitchFamily="18" charset="0"/>
                <a:ea typeface="ＭＳ Ｐゴシック" pitchFamily="34" charset="-128"/>
                <a:hlinkClick r:id="rId3"/>
              </a:rPr>
              <a:t>http://www.facebook.com/mprye</a:t>
            </a:r>
            <a:endParaRPr lang="en-US" altLang="en-US" sz="2800" dirty="0">
              <a:latin typeface="Garamond" pitchFamily="18" charset="0"/>
              <a:ea typeface="ＭＳ Ｐゴシック" pitchFamily="34" charset="-128"/>
            </a:endParaRPr>
          </a:p>
          <a:p>
            <a:pPr marL="0" indent="0" algn="ctr">
              <a:lnSpc>
                <a:spcPct val="70000"/>
              </a:lnSpc>
              <a:spcBef>
                <a:spcPct val="0"/>
              </a:spcBef>
              <a:buFont typeface="Wingdings" pitchFamily="2" charset="2"/>
              <a:buNone/>
            </a:pPr>
            <a:endParaRPr lang="en-US" altLang="en-US" sz="2800" dirty="0">
              <a:latin typeface="Garamond" pitchFamily="18" charset="0"/>
              <a:ea typeface="ＭＳ Ｐゴシック" pitchFamily="34" charset="-128"/>
            </a:endParaRPr>
          </a:p>
          <a:p>
            <a:pPr marL="0" indent="0" algn="ctr">
              <a:lnSpc>
                <a:spcPct val="70000"/>
              </a:lnSpc>
              <a:spcBef>
                <a:spcPct val="0"/>
              </a:spcBef>
              <a:buFont typeface="Wingdings" pitchFamily="2" charset="2"/>
              <a:buNone/>
            </a:pPr>
            <a:endParaRPr lang="en-US" altLang="en-US" sz="2600" dirty="0">
              <a:latin typeface="Garamond" pitchFamily="18" charset="0"/>
              <a:ea typeface="ＭＳ Ｐゴシック" pitchFamily="34" charset="-128"/>
            </a:endParaRPr>
          </a:p>
          <a:p>
            <a:pPr marL="0" indent="0" algn="ctr">
              <a:lnSpc>
                <a:spcPct val="60000"/>
              </a:lnSpc>
              <a:buNone/>
            </a:pPr>
            <a:endParaRPr lang="en-US" altLang="en-US" sz="2600" dirty="0">
              <a:latin typeface="Garamond" pitchFamily="18" charset="0"/>
              <a:ea typeface="ＭＳ Ｐゴシック" pitchFamily="34" charset="-128"/>
            </a:endParaRPr>
          </a:p>
        </p:txBody>
      </p:sp>
    </p:spTree>
    <p:extLst>
      <p:ext uri="{BB962C8B-B14F-4D97-AF65-F5344CB8AC3E}">
        <p14:creationId xmlns:p14="http://schemas.microsoft.com/office/powerpoint/2010/main" val="227993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381000"/>
            <a:ext cx="6477000" cy="838200"/>
          </a:xfrm>
        </p:spPr>
        <p:txBody>
          <a:bodyPr/>
          <a:lstStyle/>
          <a:p>
            <a:pPr algn="ctr"/>
            <a:r>
              <a:rPr lang="is-IS" altLang="en-US" sz="3600" dirty="0">
                <a:latin typeface="Garamond" pitchFamily="18" charset="0"/>
                <a:ea typeface="ＭＳ Ｐゴシック" pitchFamily="34" charset="-128"/>
              </a:rPr>
              <a:t>…</a:t>
            </a:r>
            <a:r>
              <a:rPr lang="en-US" altLang="en-US" sz="3600" dirty="0">
                <a:latin typeface="Garamond" pitchFamily="18" charset="0"/>
                <a:ea typeface="ＭＳ Ｐゴシック" pitchFamily="34" charset="-128"/>
              </a:rPr>
              <a:t>Who We Are Internationally</a:t>
            </a:r>
            <a:r>
              <a:rPr lang="is-IS" altLang="en-US" sz="3600" dirty="0">
                <a:latin typeface="Garamond" pitchFamily="18" charset="0"/>
                <a:ea typeface="ＭＳ Ｐゴシック" pitchFamily="34" charset="-128"/>
              </a:rPr>
              <a:t>..</a:t>
            </a:r>
            <a:r>
              <a:rPr lang="is-IS" altLang="en-US" sz="4000" dirty="0">
                <a:latin typeface="Garamond" pitchFamily="18" charset="0"/>
                <a:ea typeface="ＭＳ Ｐゴシック" pitchFamily="34" charset="-128"/>
              </a:rPr>
              <a:t>.</a:t>
            </a:r>
            <a:endParaRPr lang="en-US" altLang="en-US" sz="4000" dirty="0">
              <a:latin typeface="Garamond" pitchFamily="18" charset="0"/>
              <a:ea typeface="ＭＳ Ｐゴシック" pitchFamily="34" charset="-128"/>
            </a:endParaRPr>
          </a:p>
        </p:txBody>
      </p:sp>
      <p:sp>
        <p:nvSpPr>
          <p:cNvPr id="4099" name="Content Placeholder 2" descr="1rotary"/>
          <p:cNvSpPr>
            <a:spLocks noGrp="1"/>
          </p:cNvSpPr>
          <p:nvPr>
            <p:ph idx="1"/>
          </p:nvPr>
        </p:nvSpPr>
        <p:spPr>
          <a:xfrm>
            <a:off x="762000" y="1371600"/>
            <a:ext cx="8001000" cy="5257800"/>
          </a:xfrm>
        </p:spPr>
        <p:txBody>
          <a:bodyPr/>
          <a:lstStyle/>
          <a:p>
            <a:pPr marL="0" indent="0" algn="ctr">
              <a:lnSpc>
                <a:spcPct val="120000"/>
              </a:lnSpc>
              <a:buClr>
                <a:srgbClr val="000090"/>
              </a:buClr>
              <a:buFont typeface="Wingdings" pitchFamily="2" charset="2"/>
              <a:buNone/>
            </a:pPr>
            <a:r>
              <a:rPr lang="en-US" altLang="en-US" sz="2800" dirty="0">
                <a:solidFill>
                  <a:srgbClr val="000090"/>
                </a:solidFill>
                <a:latin typeface="Garamond" pitchFamily="18" charset="0"/>
                <a:ea typeface="ＭＳ Ｐゴシック" pitchFamily="34" charset="-128"/>
              </a:rPr>
              <a:t>1.2 million friends, neighbors and community leaders</a:t>
            </a:r>
          </a:p>
          <a:p>
            <a:pPr marL="0" indent="0" algn="ctr">
              <a:lnSpc>
                <a:spcPct val="120000"/>
              </a:lnSpc>
              <a:buClr>
                <a:srgbClr val="000090"/>
              </a:buClr>
              <a:buFont typeface="Wingdings" pitchFamily="2" charset="2"/>
              <a:buNone/>
            </a:pPr>
            <a:endParaRPr lang="en-US" altLang="en-US" sz="8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r>
              <a:rPr lang="en-US" altLang="en-US" sz="800" dirty="0">
                <a:solidFill>
                  <a:srgbClr val="000090"/>
                </a:solidFill>
                <a:latin typeface="Garamond" pitchFamily="18" charset="0"/>
                <a:ea typeface="ＭＳ Ｐゴシック" pitchFamily="34" charset="-128"/>
              </a:rPr>
              <a:t>in</a:t>
            </a:r>
          </a:p>
          <a:p>
            <a:pPr marL="0" indent="0" algn="ctr">
              <a:lnSpc>
                <a:spcPct val="120000"/>
              </a:lnSpc>
              <a:buClr>
                <a:srgbClr val="000090"/>
              </a:buClr>
              <a:buFont typeface="Wingdings" pitchFamily="2" charset="2"/>
              <a:buNone/>
            </a:pPr>
            <a:r>
              <a:rPr lang="en-US" altLang="en-US" sz="2800" dirty="0">
                <a:solidFill>
                  <a:srgbClr val="000090"/>
                </a:solidFill>
                <a:latin typeface="Garamond" pitchFamily="18" charset="0"/>
                <a:ea typeface="ＭＳ Ｐゴシック" pitchFamily="34" charset="-128"/>
              </a:rPr>
              <a:t>200 countries</a:t>
            </a:r>
          </a:p>
          <a:p>
            <a:pPr marL="0" indent="0" algn="ctr">
              <a:lnSpc>
                <a:spcPct val="120000"/>
              </a:lnSpc>
              <a:buClr>
                <a:srgbClr val="000090"/>
              </a:buClr>
              <a:buFont typeface="Wingdings" pitchFamily="2" charset="2"/>
              <a:buNone/>
            </a:pPr>
            <a:endParaRPr lang="en-US" altLang="en-US" sz="8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r>
              <a:rPr lang="en-US" altLang="en-US" sz="800" dirty="0">
                <a:solidFill>
                  <a:srgbClr val="000090"/>
                </a:solidFill>
                <a:latin typeface="Garamond" pitchFamily="18" charset="0"/>
                <a:ea typeface="ＭＳ Ｐゴシック" pitchFamily="34" charset="-128"/>
              </a:rPr>
              <a:t>in</a:t>
            </a:r>
          </a:p>
          <a:p>
            <a:pPr marL="0" indent="0" algn="ctr">
              <a:lnSpc>
                <a:spcPct val="120000"/>
              </a:lnSpc>
              <a:buClr>
                <a:srgbClr val="000090"/>
              </a:buClr>
              <a:buFont typeface="Wingdings" pitchFamily="2" charset="2"/>
              <a:buNone/>
            </a:pPr>
            <a:r>
              <a:rPr lang="en-US" altLang="en-US" sz="2800" dirty="0">
                <a:solidFill>
                  <a:srgbClr val="000090"/>
                </a:solidFill>
                <a:latin typeface="Garamond" pitchFamily="18" charset="0"/>
                <a:ea typeface="ＭＳ Ｐゴシック" pitchFamily="34" charset="-128"/>
              </a:rPr>
              <a:t>35,000 Rotary Clubs</a:t>
            </a:r>
          </a:p>
          <a:p>
            <a:pPr marL="0" indent="0" algn="ctr">
              <a:lnSpc>
                <a:spcPct val="120000"/>
              </a:lnSpc>
              <a:buClr>
                <a:srgbClr val="000090"/>
              </a:buClr>
              <a:buFont typeface="Wingdings" pitchFamily="2" charset="2"/>
              <a:buNone/>
            </a:pPr>
            <a:endParaRPr lang="en-US" altLang="en-US" sz="8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endParaRPr lang="en-US" altLang="en-US" sz="2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r>
              <a:rPr lang="en-US" altLang="en-US" sz="1000" dirty="0">
                <a:solidFill>
                  <a:srgbClr val="000090"/>
                </a:solidFill>
                <a:latin typeface="Garamond" pitchFamily="18" charset="0"/>
                <a:ea typeface="ＭＳ Ｐゴシック" pitchFamily="34" charset="-128"/>
              </a:rPr>
              <a:t>organized in</a:t>
            </a:r>
            <a:endParaRPr lang="en-US" altLang="en-US" sz="8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r>
              <a:rPr lang="en-US" altLang="en-US" sz="2800" dirty="0">
                <a:solidFill>
                  <a:srgbClr val="000090"/>
                </a:solidFill>
                <a:latin typeface="Garamond" pitchFamily="18" charset="0"/>
                <a:ea typeface="ＭＳ Ｐゴシック" pitchFamily="34" charset="-128"/>
              </a:rPr>
              <a:t>530 Rotary Districts</a:t>
            </a:r>
          </a:p>
          <a:p>
            <a:pPr marL="0" indent="0" algn="ctr">
              <a:lnSpc>
                <a:spcPct val="120000"/>
              </a:lnSpc>
              <a:buClr>
                <a:srgbClr val="000090"/>
              </a:buClr>
              <a:buFont typeface="Wingdings" pitchFamily="2" charset="2"/>
              <a:buNone/>
            </a:pPr>
            <a:endParaRPr lang="en-US" altLang="en-US" sz="600" dirty="0">
              <a:solidFill>
                <a:srgbClr val="000090"/>
              </a:solidFill>
              <a:latin typeface="Garamond" pitchFamily="18" charset="0"/>
              <a:ea typeface="ＭＳ Ｐゴシック" pitchFamily="34" charset="-128"/>
            </a:endParaRPr>
          </a:p>
          <a:p>
            <a:pPr marL="0" indent="0" algn="ctr">
              <a:lnSpc>
                <a:spcPct val="120000"/>
              </a:lnSpc>
              <a:buClr>
                <a:srgbClr val="000090"/>
              </a:buClr>
              <a:buFont typeface="Wingdings" pitchFamily="2" charset="2"/>
              <a:buNone/>
            </a:pPr>
            <a:r>
              <a:rPr lang="en-US" altLang="en-US" sz="1000" dirty="0">
                <a:solidFill>
                  <a:srgbClr val="000090"/>
                </a:solidFill>
                <a:latin typeface="Garamond" pitchFamily="18" charset="0"/>
                <a:ea typeface="ＭＳ Ｐゴシック" pitchFamily="34" charset="-128"/>
              </a:rPr>
              <a:t>all comprising</a:t>
            </a:r>
          </a:p>
          <a:p>
            <a:pPr marL="0" indent="0" algn="ctr">
              <a:buClr>
                <a:srgbClr val="000090"/>
              </a:buClr>
              <a:buFont typeface="Wingdings" pitchFamily="2" charset="2"/>
              <a:buNone/>
            </a:pPr>
            <a:endParaRPr lang="en-US" altLang="en-US" sz="1200" dirty="0">
              <a:solidFill>
                <a:srgbClr val="000090"/>
              </a:solidFill>
              <a:latin typeface="Garamond" pitchFamily="18" charset="0"/>
              <a:ea typeface="ＭＳ Ｐゴシック" pitchFamily="34" charset="-128"/>
            </a:endParaRPr>
          </a:p>
          <a:p>
            <a:pPr marL="0" indent="0" algn="ctr">
              <a:buClr>
                <a:srgbClr val="000090"/>
              </a:buClr>
              <a:buFont typeface="Wingdings" pitchFamily="2" charset="2"/>
              <a:buNone/>
            </a:pPr>
            <a:endParaRPr lang="en-US" altLang="en-US" sz="1200" dirty="0">
              <a:solidFill>
                <a:srgbClr val="000090"/>
              </a:solidFill>
              <a:latin typeface="Garamond" pitchFamily="18" charset="0"/>
              <a:ea typeface="ＭＳ Ｐゴシック" pitchFamily="34" charset="-128"/>
            </a:endParaRPr>
          </a:p>
          <a:p>
            <a:pPr marL="0" indent="0">
              <a:buFont typeface="Wingdings" pitchFamily="2" charset="2"/>
              <a:buNone/>
            </a:pPr>
            <a:endParaRPr lang="en-US" altLang="en-US" sz="2400" dirty="0">
              <a:solidFill>
                <a:srgbClr val="000090"/>
              </a:solidFill>
              <a:latin typeface="Garamond" pitchFamily="18" charset="0"/>
              <a:ea typeface="ＭＳ Ｐゴシック" pitchFamily="34" charset="-128"/>
            </a:endParaRPr>
          </a:p>
          <a:p>
            <a:pPr marL="0" indent="0">
              <a:buFont typeface="Wingdings" pitchFamily="2" charset="2"/>
              <a:buNone/>
            </a:pPr>
            <a:endParaRPr lang="en-US" altLang="en-US" sz="800" dirty="0">
              <a:solidFill>
                <a:srgbClr val="000090"/>
              </a:solidFill>
              <a:latin typeface="Garamond" pitchFamily="18" charset="0"/>
              <a:ea typeface="ＭＳ Ｐゴシック" pitchFamily="34" charset="-128"/>
            </a:endParaRPr>
          </a:p>
        </p:txBody>
      </p:sp>
      <p:pic>
        <p:nvPicPr>
          <p:cNvPr id="410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00400" y="5181600"/>
            <a:ext cx="324510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olora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7818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1600200" y="381000"/>
            <a:ext cx="6477000" cy="838200"/>
          </a:xfrm>
        </p:spPr>
        <p:txBody>
          <a:bodyPr/>
          <a:lstStyle/>
          <a:p>
            <a:pPr algn="ctr"/>
            <a:r>
              <a:rPr lang="is-IS" altLang="en-US" sz="3600" dirty="0">
                <a:latin typeface="Garamond" pitchFamily="18" charset="0"/>
                <a:ea typeface="ＭＳ Ｐゴシック" pitchFamily="34" charset="-128"/>
              </a:rPr>
              <a:t>…</a:t>
            </a:r>
            <a:r>
              <a:rPr lang="en-US" altLang="en-US" sz="3600" dirty="0">
                <a:latin typeface="Garamond" pitchFamily="18" charset="0"/>
                <a:ea typeface="ＭＳ Ｐゴシック" pitchFamily="34" charset="-128"/>
              </a:rPr>
              <a:t>Who We Are Locally</a:t>
            </a:r>
            <a:r>
              <a:rPr lang="is-IS" altLang="en-US" sz="3600" dirty="0">
                <a:latin typeface="Garamond" pitchFamily="18" charset="0"/>
                <a:ea typeface="ＭＳ Ｐゴシック" pitchFamily="34" charset="-128"/>
              </a:rPr>
              <a:t>..</a:t>
            </a:r>
            <a:r>
              <a:rPr lang="is-IS" altLang="en-US" sz="4000" dirty="0">
                <a:latin typeface="Garamond" pitchFamily="18" charset="0"/>
                <a:ea typeface="ＭＳ Ｐゴシック" pitchFamily="34" charset="-128"/>
              </a:rPr>
              <a:t>.</a:t>
            </a:r>
            <a:endParaRPr lang="en-US" altLang="en-US" sz="4000" dirty="0">
              <a:latin typeface="Garamond" pitchFamily="18" charset="0"/>
              <a:ea typeface="ＭＳ Ｐゴシック" pitchFamily="34" charset="-128"/>
            </a:endParaRPr>
          </a:p>
        </p:txBody>
      </p:sp>
      <p:sp>
        <p:nvSpPr>
          <p:cNvPr id="5124" name="Rectangle 5"/>
          <p:cNvSpPr>
            <a:spLocks noChangeArrowheads="1"/>
          </p:cNvSpPr>
          <p:nvPr/>
        </p:nvSpPr>
        <p:spPr bwMode="auto">
          <a:xfrm>
            <a:off x="2743200" y="4267200"/>
            <a:ext cx="419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itchFamily="2" charset="2"/>
              <a:buChar char="§"/>
              <a:defRPr sz="3200">
                <a:solidFill>
                  <a:schemeClr val="tx1"/>
                </a:solidFill>
                <a:latin typeface="Times New Roman" pitchFamily="18" charset="0"/>
                <a:ea typeface="ＭＳ Ｐゴシック" pitchFamily="34" charset="-128"/>
              </a:defRPr>
            </a:lvl1pPr>
            <a:lvl2pPr marL="742950" indent="-285750">
              <a:spcBef>
                <a:spcPct val="20000"/>
              </a:spcBef>
              <a:buClr>
                <a:schemeClr val="tx1"/>
              </a:buClr>
              <a:buChar char="–"/>
              <a:defRPr sz="2800">
                <a:solidFill>
                  <a:schemeClr val="tx1"/>
                </a:solidFill>
                <a:latin typeface="Times New Roman" pitchFamily="18" charset="0"/>
                <a:ea typeface="ＭＳ Ｐゴシック" pitchFamily="34" charset="-128"/>
              </a:defRPr>
            </a:lvl2pPr>
            <a:lvl3pPr marL="1143000" indent="-228600">
              <a:spcBef>
                <a:spcPct val="20000"/>
              </a:spcBef>
              <a:buClr>
                <a:schemeClr val="tx1"/>
              </a:buClr>
              <a:buChar char="»"/>
              <a:defRPr sz="2400">
                <a:solidFill>
                  <a:schemeClr val="tx1"/>
                </a:solidFill>
                <a:latin typeface="Times New Roman" pitchFamily="18" charset="0"/>
                <a:ea typeface="ＭＳ Ｐゴシック" pitchFamily="34" charset="-128"/>
              </a:defRPr>
            </a:lvl3pPr>
            <a:lvl4pPr marL="1600200" indent="-228600">
              <a:spcBef>
                <a:spcPct val="20000"/>
              </a:spcBef>
              <a:buClr>
                <a:schemeClr val="tx1"/>
              </a:buClr>
              <a:buFont typeface="Monotype Sorts" pitchFamily="2" charset="2"/>
              <a:buChar char="n"/>
              <a:defRPr sz="2000">
                <a:solidFill>
                  <a:schemeClr val="tx1"/>
                </a:solidFill>
                <a:latin typeface="Times New Roman" pitchFamily="18" charset="0"/>
                <a:ea typeface="ＭＳ Ｐゴシック" pitchFamily="34" charset="-128"/>
              </a:defRPr>
            </a:lvl4pPr>
            <a:lvl5pPr marL="2057400" indent="-228600">
              <a:spcBef>
                <a:spcPct val="20000"/>
              </a:spcBef>
              <a:buClr>
                <a:schemeClr val="tx1"/>
              </a:buClr>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ea typeface="ＭＳ Ｐゴシック" pitchFamily="34" charset="-128"/>
              </a:defRPr>
            </a:lvl9pPr>
          </a:lstStyle>
          <a:p>
            <a:pPr algn="ctr">
              <a:spcBef>
                <a:spcPct val="0"/>
              </a:spcBef>
              <a:buClr>
                <a:srgbClr val="000090"/>
              </a:buClr>
              <a:buFontTx/>
              <a:buNone/>
            </a:pPr>
            <a:r>
              <a:rPr lang="en-US" altLang="en-US" sz="4000" b="1" u="none">
                <a:solidFill>
                  <a:schemeClr val="accent2"/>
                </a:solidFill>
                <a:latin typeface="Garamond" pitchFamily="18" charset="0"/>
              </a:rPr>
              <a:t>District 5470</a:t>
            </a:r>
          </a:p>
          <a:p>
            <a:pPr algn="ctr">
              <a:spcBef>
                <a:spcPct val="0"/>
              </a:spcBef>
              <a:buClr>
                <a:srgbClr val="000090"/>
              </a:buClr>
              <a:buFontTx/>
              <a:buNone/>
            </a:pPr>
            <a:r>
              <a:rPr lang="en-US" altLang="en-US" sz="2400" b="1" u="none">
                <a:solidFill>
                  <a:schemeClr val="accent2"/>
                </a:solidFill>
                <a:latin typeface="Garamond" pitchFamily="18" charset="0"/>
              </a:rPr>
              <a:t>58 Clubs</a:t>
            </a:r>
          </a:p>
          <a:p>
            <a:pPr algn="ctr">
              <a:spcBef>
                <a:spcPct val="0"/>
              </a:spcBef>
              <a:buClr>
                <a:srgbClr val="000090"/>
              </a:buClr>
              <a:buFontTx/>
              <a:buNone/>
            </a:pPr>
            <a:r>
              <a:rPr lang="en-US" altLang="en-US" sz="2400" b="1" u="none">
                <a:solidFill>
                  <a:schemeClr val="accent2"/>
                </a:solidFill>
                <a:latin typeface="Garamond" pitchFamily="18" charset="0"/>
              </a:rPr>
              <a:t>2,222 Members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381000"/>
            <a:ext cx="6172200" cy="838200"/>
          </a:xfrm>
        </p:spPr>
        <p:txBody>
          <a:bodyPr/>
          <a:lstStyle/>
          <a:p>
            <a:pPr algn="ctr"/>
            <a:r>
              <a:rPr lang="is-IS" altLang="en-US" sz="4000" dirty="0">
                <a:latin typeface="Garamond" pitchFamily="18" charset="0"/>
                <a:ea typeface="ＭＳ Ｐゴシック" pitchFamily="34" charset="-128"/>
              </a:rPr>
              <a:t>…</a:t>
            </a:r>
            <a:r>
              <a:rPr lang="en-US" altLang="en-US" sz="4000" dirty="0">
                <a:latin typeface="Garamond" pitchFamily="18" charset="0"/>
                <a:ea typeface="ＭＳ Ｐゴシック" pitchFamily="34" charset="-128"/>
              </a:rPr>
              <a:t>What Rotary Does</a:t>
            </a:r>
            <a:r>
              <a:rPr lang="is-IS" altLang="en-US" sz="4000" dirty="0">
                <a:latin typeface="Garamond" pitchFamily="18" charset="0"/>
                <a:ea typeface="ＭＳ Ｐゴシック" pitchFamily="34" charset="-128"/>
              </a:rPr>
              <a:t>…</a:t>
            </a:r>
            <a:endParaRPr lang="en-US" altLang="en-US" sz="4000" dirty="0">
              <a:latin typeface="Garamond" pitchFamily="18" charset="0"/>
              <a:ea typeface="ＭＳ Ｐゴシック" pitchFamily="34" charset="-128"/>
            </a:endParaRPr>
          </a:p>
        </p:txBody>
      </p:sp>
      <p:sp>
        <p:nvSpPr>
          <p:cNvPr id="8194" name="TextBox 11"/>
          <p:cNvSpPr txBox="1">
            <a:spLocks noChangeArrowheads="1"/>
          </p:cNvSpPr>
          <p:nvPr/>
        </p:nvSpPr>
        <p:spPr bwMode="auto">
          <a:xfrm>
            <a:off x="800100" y="1066800"/>
            <a:ext cx="78105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u="sng">
                <a:solidFill>
                  <a:schemeClr val="tx1"/>
                </a:solidFill>
                <a:latin typeface="Arial" charset="0"/>
                <a:ea typeface="ＭＳ Ｐゴシック" charset="0"/>
                <a:cs typeface="ＭＳ Ｐゴシック" charset="0"/>
              </a:defRPr>
            </a:lvl1pPr>
            <a:lvl2pPr marL="742950" indent="-285750">
              <a:defRPr sz="4800" u="sng">
                <a:solidFill>
                  <a:schemeClr val="tx1"/>
                </a:solidFill>
                <a:latin typeface="Arial" charset="0"/>
                <a:ea typeface="ＭＳ Ｐゴシック" charset="0"/>
              </a:defRPr>
            </a:lvl2pPr>
            <a:lvl3pPr marL="1143000" indent="-228600">
              <a:defRPr sz="4800" u="sng">
                <a:solidFill>
                  <a:schemeClr val="tx1"/>
                </a:solidFill>
                <a:latin typeface="Arial" charset="0"/>
                <a:ea typeface="ＭＳ Ｐゴシック" charset="0"/>
              </a:defRPr>
            </a:lvl3pPr>
            <a:lvl4pPr marL="1600200" indent="-228600">
              <a:defRPr sz="4800" u="sng">
                <a:solidFill>
                  <a:schemeClr val="tx1"/>
                </a:solidFill>
                <a:latin typeface="Arial" charset="0"/>
                <a:ea typeface="ＭＳ Ｐゴシック" charset="0"/>
              </a:defRPr>
            </a:lvl4pPr>
            <a:lvl5pPr marL="2057400" indent="-228600">
              <a:defRPr sz="4800" u="sng">
                <a:solidFill>
                  <a:schemeClr val="tx1"/>
                </a:solidFill>
                <a:latin typeface="Arial" charset="0"/>
                <a:ea typeface="ＭＳ Ｐゴシック" charset="0"/>
              </a:defRPr>
            </a:lvl5pPr>
            <a:lvl6pPr marL="2514600" indent="-228600" eaLnBrk="0" fontAlgn="base" hangingPunct="0">
              <a:spcBef>
                <a:spcPct val="0"/>
              </a:spcBef>
              <a:spcAft>
                <a:spcPct val="0"/>
              </a:spcAft>
              <a:defRPr sz="4800" u="sng">
                <a:solidFill>
                  <a:schemeClr val="tx1"/>
                </a:solidFill>
                <a:latin typeface="Arial" charset="0"/>
                <a:ea typeface="ＭＳ Ｐゴシック" charset="0"/>
              </a:defRPr>
            </a:lvl6pPr>
            <a:lvl7pPr marL="2971800" indent="-228600" eaLnBrk="0" fontAlgn="base" hangingPunct="0">
              <a:spcBef>
                <a:spcPct val="0"/>
              </a:spcBef>
              <a:spcAft>
                <a:spcPct val="0"/>
              </a:spcAft>
              <a:defRPr sz="4800" u="sng">
                <a:solidFill>
                  <a:schemeClr val="tx1"/>
                </a:solidFill>
                <a:latin typeface="Arial" charset="0"/>
                <a:ea typeface="ＭＳ Ｐゴシック" charset="0"/>
              </a:defRPr>
            </a:lvl7pPr>
            <a:lvl8pPr marL="3429000" indent="-228600" eaLnBrk="0" fontAlgn="base" hangingPunct="0">
              <a:spcBef>
                <a:spcPct val="0"/>
              </a:spcBef>
              <a:spcAft>
                <a:spcPct val="0"/>
              </a:spcAft>
              <a:defRPr sz="4800" u="sng">
                <a:solidFill>
                  <a:schemeClr val="tx1"/>
                </a:solidFill>
                <a:latin typeface="Arial" charset="0"/>
                <a:ea typeface="ＭＳ Ｐゴシック" charset="0"/>
              </a:defRPr>
            </a:lvl8pPr>
            <a:lvl9pPr marL="3886200" indent="-228600" eaLnBrk="0" fontAlgn="base" hangingPunct="0">
              <a:spcBef>
                <a:spcPct val="0"/>
              </a:spcBef>
              <a:spcAft>
                <a:spcPct val="0"/>
              </a:spcAft>
              <a:defRPr sz="4800" u="sng">
                <a:solidFill>
                  <a:schemeClr val="tx1"/>
                </a:solidFill>
                <a:latin typeface="Arial" charset="0"/>
                <a:ea typeface="ＭＳ Ｐゴシック" charset="0"/>
              </a:defRPr>
            </a:lvl9pPr>
          </a:lstStyle>
          <a:p>
            <a:pPr>
              <a:buClr>
                <a:srgbClr val="000090"/>
              </a:buClr>
              <a:buFont typeface="Wingdings" charset="0"/>
              <a:buNone/>
              <a:defRPr/>
            </a:pPr>
            <a:endParaRPr lang="en-US" sz="2400" u="none" dirty="0">
              <a:solidFill>
                <a:srgbClr val="000090"/>
              </a:solidFill>
              <a:latin typeface="Garamond" charset="0"/>
              <a:cs typeface="Garamond" charset="0"/>
            </a:endParaRPr>
          </a:p>
          <a:p>
            <a:pPr marL="285750" indent="-285750">
              <a:buClr>
                <a:srgbClr val="000090"/>
              </a:buClr>
              <a:buFont typeface="Wingdings" charset="2"/>
              <a:buChar char="§"/>
              <a:defRPr/>
            </a:pPr>
            <a:r>
              <a:rPr lang="en-US" sz="1600" u="none" dirty="0">
                <a:solidFill>
                  <a:srgbClr val="000090"/>
                </a:solidFill>
                <a:latin typeface="Garamond"/>
                <a:cs typeface="Garamond"/>
              </a:rPr>
              <a:t>We come together to create positive, lasting change in our communities and around the world</a:t>
            </a:r>
          </a:p>
          <a:p>
            <a:pPr>
              <a:buClr>
                <a:srgbClr val="000090"/>
              </a:buClr>
              <a:buFont typeface="Wingdings" charset="2"/>
              <a:buChar char="§"/>
              <a:defRPr/>
            </a:pPr>
            <a:endParaRPr lang="en-US" sz="800" u="none" dirty="0">
              <a:solidFill>
                <a:srgbClr val="000090"/>
              </a:solidFill>
              <a:latin typeface="Garamond"/>
              <a:cs typeface="Garamond"/>
            </a:endParaRPr>
          </a:p>
          <a:p>
            <a:pPr>
              <a:buClr>
                <a:srgbClr val="000090"/>
              </a:buClr>
              <a:buFont typeface="Wingdings" charset="2"/>
              <a:buChar char="§"/>
              <a:defRPr/>
            </a:pPr>
            <a:r>
              <a:rPr lang="en-US" sz="1600" u="none" dirty="0">
                <a:solidFill>
                  <a:srgbClr val="000090"/>
                </a:solidFill>
                <a:latin typeface="Garamond"/>
                <a:cs typeface="Garamond"/>
              </a:rPr>
              <a:t>    Our differing countries, cultures, and occupations give us a unique perspective</a:t>
            </a:r>
          </a:p>
          <a:p>
            <a:pPr>
              <a:buClr>
                <a:srgbClr val="000090"/>
              </a:buClr>
              <a:buFont typeface="Wingdings" charset="2"/>
              <a:buChar char="§"/>
              <a:defRPr/>
            </a:pPr>
            <a:endParaRPr lang="en-US" sz="800" u="none" dirty="0">
              <a:solidFill>
                <a:srgbClr val="000090"/>
              </a:solidFill>
              <a:latin typeface="Garamond"/>
              <a:cs typeface="Garamond"/>
            </a:endParaRPr>
          </a:p>
          <a:p>
            <a:pPr marL="285750" indent="-285750">
              <a:buClr>
                <a:srgbClr val="000090"/>
              </a:buClr>
              <a:buFont typeface="Wingdings" charset="2"/>
              <a:buChar char="§"/>
              <a:defRPr/>
            </a:pPr>
            <a:r>
              <a:rPr lang="en-US" sz="1600" u="none" dirty="0">
                <a:solidFill>
                  <a:srgbClr val="000090"/>
                </a:solidFill>
                <a:latin typeface="Garamond"/>
                <a:cs typeface="Garamond"/>
              </a:rPr>
              <a:t>And most importantly, our passion for service helps us accomplish the remarkable in six areas of humanitarian focus:</a:t>
            </a:r>
            <a:endParaRPr lang="en-US" sz="1600" u="none" dirty="0">
              <a:solidFill>
                <a:srgbClr val="000090"/>
              </a:solidFill>
              <a:latin typeface="Garamond" charset="0"/>
              <a:cs typeface="Garamond" charset="0"/>
            </a:endParaRPr>
          </a:p>
          <a:p>
            <a:pPr marL="914400" lvl="2" indent="0">
              <a:buClr>
                <a:srgbClr val="000090"/>
              </a:buClr>
              <a:defRPr/>
            </a:pPr>
            <a:r>
              <a:rPr lang="en-US" sz="1600" u="none" dirty="0">
                <a:solidFill>
                  <a:srgbClr val="000090"/>
                </a:solidFill>
                <a:latin typeface="Garamond" charset="0"/>
                <a:cs typeface="Garamond" charset="0"/>
              </a:rPr>
              <a:t>     </a:t>
            </a:r>
          </a:p>
          <a:p>
            <a:pPr marL="914400" lvl="2" indent="0">
              <a:buClr>
                <a:srgbClr val="000090"/>
              </a:buClr>
              <a:defRPr/>
            </a:pPr>
            <a:r>
              <a:rPr lang="en-US" sz="1800" u="none" dirty="0">
                <a:solidFill>
                  <a:srgbClr val="000090"/>
                </a:solidFill>
                <a:latin typeface="Garamond" charset="0"/>
                <a:cs typeface="Garamond" charset="0"/>
              </a:rPr>
              <a:t>        Basic education and literacy</a:t>
            </a:r>
          </a:p>
          <a:p>
            <a:pPr>
              <a:defRPr/>
            </a:pPr>
            <a:endParaRPr lang="en-US" sz="1800" u="none" dirty="0">
              <a:solidFill>
                <a:srgbClr val="000090"/>
              </a:solidFill>
              <a:latin typeface="Garamond" charset="0"/>
              <a:cs typeface="Garamond" charset="0"/>
            </a:endParaRPr>
          </a:p>
          <a:p>
            <a:pPr>
              <a:defRPr/>
            </a:pPr>
            <a:r>
              <a:rPr lang="en-US" sz="1800" u="none" dirty="0">
                <a:solidFill>
                  <a:srgbClr val="000090"/>
                </a:solidFill>
                <a:latin typeface="Garamond" charset="0"/>
                <a:cs typeface="Garamond" charset="0"/>
              </a:rPr>
              <a:t>	        Disease prevention and treatment</a:t>
            </a:r>
          </a:p>
          <a:p>
            <a:pPr>
              <a:defRPr/>
            </a:pPr>
            <a:r>
              <a:rPr lang="en-US" sz="1800" u="none" dirty="0">
                <a:solidFill>
                  <a:srgbClr val="000090"/>
                </a:solidFill>
                <a:latin typeface="Garamond" charset="0"/>
                <a:cs typeface="Garamond" charset="0"/>
              </a:rPr>
              <a:t>      </a:t>
            </a:r>
          </a:p>
          <a:p>
            <a:pPr>
              <a:defRPr/>
            </a:pPr>
            <a:r>
              <a:rPr lang="en-US" sz="1800" u="none" dirty="0">
                <a:solidFill>
                  <a:srgbClr val="000090"/>
                </a:solidFill>
                <a:latin typeface="Garamond" charset="0"/>
                <a:cs typeface="Garamond" charset="0"/>
              </a:rPr>
              <a:t>	        Economic and community development</a:t>
            </a:r>
          </a:p>
          <a:p>
            <a:pPr>
              <a:defRPr/>
            </a:pPr>
            <a:endParaRPr lang="en-US" sz="1800" u="none" dirty="0">
              <a:solidFill>
                <a:srgbClr val="000090"/>
              </a:solidFill>
              <a:latin typeface="Garamond" charset="0"/>
              <a:cs typeface="Garamond" charset="0"/>
            </a:endParaRPr>
          </a:p>
          <a:p>
            <a:pPr>
              <a:defRPr/>
            </a:pPr>
            <a:r>
              <a:rPr lang="en-US" sz="1800" u="none" dirty="0">
                <a:solidFill>
                  <a:srgbClr val="000090"/>
                </a:solidFill>
                <a:latin typeface="Garamond" charset="0"/>
                <a:cs typeface="Garamond" charset="0"/>
              </a:rPr>
              <a:t>	        Maternal and child health</a:t>
            </a:r>
          </a:p>
          <a:p>
            <a:pPr>
              <a:defRPr/>
            </a:pPr>
            <a:endParaRPr lang="en-US" sz="1800" u="none" dirty="0">
              <a:solidFill>
                <a:srgbClr val="000090"/>
              </a:solidFill>
              <a:latin typeface="Garamond" charset="0"/>
              <a:cs typeface="Garamond" charset="0"/>
            </a:endParaRPr>
          </a:p>
          <a:p>
            <a:pPr>
              <a:defRPr/>
            </a:pPr>
            <a:r>
              <a:rPr lang="en-US" sz="1800" u="none" dirty="0">
                <a:solidFill>
                  <a:srgbClr val="000090"/>
                </a:solidFill>
                <a:latin typeface="Garamond" charset="0"/>
                <a:cs typeface="Garamond" charset="0"/>
              </a:rPr>
              <a:t>                       </a:t>
            </a:r>
            <a:r>
              <a:rPr lang="en-US" sz="1800" b="1" u="none" dirty="0">
                <a:solidFill>
                  <a:srgbClr val="000090"/>
                </a:solidFill>
                <a:latin typeface="Garamond" charset="0"/>
                <a:cs typeface="Garamond" charset="0"/>
              </a:rPr>
              <a:t> Peace and conflict prevention/resolution</a:t>
            </a:r>
          </a:p>
          <a:p>
            <a:pPr>
              <a:defRPr/>
            </a:pPr>
            <a:endParaRPr lang="en-US" sz="1800" u="none" dirty="0">
              <a:solidFill>
                <a:srgbClr val="000090"/>
              </a:solidFill>
              <a:latin typeface="Garamond" charset="0"/>
              <a:cs typeface="Garamond" charset="0"/>
            </a:endParaRPr>
          </a:p>
          <a:p>
            <a:pPr>
              <a:defRPr/>
            </a:pPr>
            <a:r>
              <a:rPr lang="en-US" sz="1800" u="none" dirty="0">
                <a:solidFill>
                  <a:srgbClr val="000090"/>
                </a:solidFill>
                <a:latin typeface="Garamond" charset="0"/>
                <a:cs typeface="Garamond" charset="0"/>
              </a:rPr>
              <a:t>	        Water and sanitation</a:t>
            </a:r>
          </a:p>
          <a:p>
            <a:pPr algn="ctr">
              <a:defRPr/>
            </a:pPr>
            <a:endParaRPr lang="en-US" sz="2400" u="none" dirty="0">
              <a:solidFill>
                <a:srgbClr val="000090"/>
              </a:solidFill>
              <a:latin typeface="Garamond" charset="0"/>
              <a:cs typeface="Garamond" charset="0"/>
            </a:endParaRPr>
          </a:p>
        </p:txBody>
      </p:sp>
      <p:pic>
        <p:nvPicPr>
          <p:cNvPr id="717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257800"/>
            <a:ext cx="60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609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867400"/>
            <a:ext cx="623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24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124200"/>
            <a:ext cx="609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14800"/>
            <a:ext cx="609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1" descr="blank-world-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6868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rye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124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66800" y="3646865"/>
            <a:ext cx="7162800" cy="1569660"/>
          </a:xfrm>
          <a:prstGeom prst="rect">
            <a:avLst/>
          </a:prstGeom>
        </p:spPr>
        <p:txBody>
          <a:bodyPr wrap="square">
            <a:spAutoFit/>
          </a:bodyPr>
          <a:lstStyle/>
          <a:p>
            <a:pPr algn="ctr">
              <a:defRPr/>
            </a:pPr>
            <a:r>
              <a:rPr lang="en-US" b="1" u="none" dirty="0">
                <a:solidFill>
                  <a:srgbClr val="000090"/>
                </a:solidFill>
                <a:latin typeface="Garamond" charset="0"/>
                <a:cs typeface="Garamond" charset="0"/>
              </a:rPr>
              <a:t>Peace and conflict prevention/resolution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143000" y="381000"/>
            <a:ext cx="7620000" cy="838200"/>
          </a:xfrm>
        </p:spPr>
        <p:txBody>
          <a:bodyPr/>
          <a:lstStyle/>
          <a:p>
            <a:pPr algn="ctr"/>
            <a:r>
              <a:rPr lang="is-IS" altLang="en-US" sz="3600" dirty="0">
                <a:latin typeface="Garamond" pitchFamily="18" charset="0"/>
                <a:ea typeface="ＭＳ Ｐゴシック" pitchFamily="34" charset="-128"/>
              </a:rPr>
              <a:t>…</a:t>
            </a:r>
            <a:r>
              <a:rPr lang="en-US" altLang="en-US" sz="3600" dirty="0">
                <a:latin typeface="Garamond" pitchFamily="18" charset="0"/>
                <a:ea typeface="ＭＳ Ｐゴシック" pitchFamily="34" charset="-128"/>
              </a:rPr>
              <a:t>Rotary Youth Exchange Benefits</a:t>
            </a:r>
            <a:r>
              <a:rPr lang="is-IS" altLang="en-US" sz="3600" dirty="0">
                <a:latin typeface="Garamond" pitchFamily="18" charset="0"/>
                <a:ea typeface="ＭＳ Ｐゴシック" pitchFamily="34" charset="-128"/>
              </a:rPr>
              <a:t>…</a:t>
            </a:r>
            <a:endParaRPr lang="en-US" altLang="en-US" sz="3600" dirty="0">
              <a:latin typeface="Garamond" pitchFamily="18" charset="0"/>
              <a:ea typeface="ＭＳ Ｐゴシック" pitchFamily="34" charset="-128"/>
            </a:endParaRPr>
          </a:p>
        </p:txBody>
      </p:sp>
      <p:sp>
        <p:nvSpPr>
          <p:cNvPr id="14338" name="Rectangle 5" descr="1rotary"/>
          <p:cNvSpPr>
            <a:spLocks noGrp="1" noChangeArrowheads="1"/>
          </p:cNvSpPr>
          <p:nvPr>
            <p:ph type="body" idx="1"/>
          </p:nvPr>
        </p:nvSpPr>
        <p:spPr>
          <a:xfrm>
            <a:off x="304800" y="1524000"/>
            <a:ext cx="4724400" cy="4953000"/>
          </a:xfrm>
        </p:spPr>
        <p:txBody>
          <a:bodyPr/>
          <a:lstStyle/>
          <a:p>
            <a:pPr marL="0" indent="0">
              <a:buClr>
                <a:srgbClr val="000090"/>
              </a:buClr>
              <a:buFont typeface="Wingdings" charset="0"/>
              <a:buNone/>
              <a:defRPr/>
            </a:pPr>
            <a:endParaRPr lang="en-US" sz="1000" dirty="0">
              <a:solidFill>
                <a:srgbClr val="000090"/>
              </a:solidFill>
              <a:latin typeface="Garamond"/>
              <a:cs typeface="Garamond"/>
            </a:endParaRPr>
          </a:p>
          <a:p>
            <a:pPr>
              <a:buClr>
                <a:srgbClr val="000090"/>
              </a:buClr>
              <a:buFont typeface="Wingdings" charset="2"/>
              <a:buChar char="§"/>
              <a:defRPr/>
            </a:pPr>
            <a:r>
              <a:rPr lang="en-US" sz="2000" dirty="0">
                <a:solidFill>
                  <a:srgbClr val="000090"/>
                </a:solidFill>
                <a:latin typeface="Garamond"/>
                <a:cs typeface="Garamond"/>
              </a:rPr>
              <a:t>By sharing your own culture and embracing a new one, you help foster global understanding and learn a great deal about yourself and your home country in the process</a:t>
            </a:r>
            <a:endParaRPr lang="en-US" sz="1000" dirty="0">
              <a:solidFill>
                <a:srgbClr val="000090"/>
              </a:solidFill>
              <a:latin typeface="Garamond"/>
              <a:cs typeface="Garamond"/>
            </a:endParaRPr>
          </a:p>
          <a:p>
            <a:pPr>
              <a:buClr>
                <a:srgbClr val="000090"/>
              </a:buClr>
              <a:buFont typeface="Wingdings" charset="2"/>
              <a:buChar char="§"/>
              <a:defRPr/>
            </a:pPr>
            <a:endParaRPr lang="en-US" sz="1000" dirty="0">
              <a:solidFill>
                <a:srgbClr val="000090"/>
              </a:solidFill>
              <a:latin typeface="Garamond"/>
              <a:cs typeface="Garamond"/>
            </a:endParaRPr>
          </a:p>
          <a:p>
            <a:pPr>
              <a:buClr>
                <a:srgbClr val="000090"/>
              </a:buClr>
              <a:buFont typeface="Wingdings" charset="2"/>
              <a:buChar char="§"/>
              <a:defRPr/>
            </a:pPr>
            <a:r>
              <a:rPr lang="en-US" sz="2000" dirty="0">
                <a:solidFill>
                  <a:srgbClr val="000090"/>
                </a:solidFill>
                <a:latin typeface="Garamond"/>
                <a:cs typeface="Garamond"/>
              </a:rPr>
              <a:t>Provide a broader view of the world and a deeper understanding of yourself</a:t>
            </a:r>
          </a:p>
          <a:p>
            <a:pPr>
              <a:buClr>
                <a:srgbClr val="000090"/>
              </a:buClr>
              <a:buFont typeface="Wingdings" charset="2"/>
              <a:buChar char="§"/>
              <a:defRPr/>
            </a:pPr>
            <a:endParaRPr lang="en-US" sz="1000" dirty="0">
              <a:solidFill>
                <a:srgbClr val="000090"/>
              </a:solidFill>
              <a:latin typeface="Garamond"/>
              <a:cs typeface="Garamond"/>
            </a:endParaRPr>
          </a:p>
          <a:p>
            <a:pPr>
              <a:buClr>
                <a:srgbClr val="000090"/>
              </a:buClr>
              <a:buFont typeface="Wingdings" charset="2"/>
              <a:buChar char="§"/>
              <a:defRPr/>
            </a:pPr>
            <a:r>
              <a:rPr lang="en-US" sz="2000" dirty="0">
                <a:solidFill>
                  <a:srgbClr val="000090"/>
                </a:solidFill>
                <a:latin typeface="Garamond"/>
                <a:cs typeface="Garamond"/>
              </a:rPr>
              <a:t>Develop communication and leadership skills</a:t>
            </a:r>
          </a:p>
          <a:p>
            <a:pPr>
              <a:buClr>
                <a:srgbClr val="000090"/>
              </a:buClr>
              <a:buFont typeface="Wingdings" charset="2"/>
              <a:buChar char="§"/>
              <a:defRPr/>
            </a:pPr>
            <a:endParaRPr lang="en-US" sz="1000" dirty="0">
              <a:solidFill>
                <a:srgbClr val="000090"/>
              </a:solidFill>
              <a:latin typeface="Garamond"/>
              <a:cs typeface="Garamond"/>
            </a:endParaRPr>
          </a:p>
          <a:p>
            <a:pPr>
              <a:buClr>
                <a:srgbClr val="000090"/>
              </a:buClr>
              <a:buFont typeface="Wingdings" charset="2"/>
              <a:buChar char="§"/>
              <a:defRPr/>
            </a:pPr>
            <a:r>
              <a:rPr lang="en-US" sz="2000" dirty="0">
                <a:solidFill>
                  <a:srgbClr val="000090"/>
                </a:solidFill>
                <a:latin typeface="Garamond"/>
                <a:cs typeface="Garamond"/>
              </a:rPr>
              <a:t>Advances international understanding and global peace!</a:t>
            </a:r>
          </a:p>
          <a:p>
            <a:pPr marL="0" indent="0">
              <a:buClr>
                <a:srgbClr val="000090"/>
              </a:buClr>
              <a:buFont typeface="Wingdings" charset="0"/>
              <a:buNone/>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635375" cy="48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09165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1524000" y="381000"/>
            <a:ext cx="6858000" cy="838200"/>
          </a:xfrm>
        </p:spPr>
        <p:txBody>
          <a:bodyPr/>
          <a:lstStyle/>
          <a:p>
            <a:r>
              <a:rPr lang="is-IS" altLang="en-US" sz="3200" dirty="0">
                <a:latin typeface="Garamond" pitchFamily="18" charset="0"/>
                <a:ea typeface="ＭＳ Ｐゴシック" pitchFamily="34" charset="-128"/>
              </a:rPr>
              <a:t>…</a:t>
            </a:r>
            <a:r>
              <a:rPr lang="en-US" altLang="en-US" sz="3200" dirty="0">
                <a:latin typeface="Garamond" pitchFamily="18" charset="0"/>
                <a:ea typeface="ＭＳ Ｐゴシック" pitchFamily="34" charset="-128"/>
              </a:rPr>
              <a:t>How Youth Exchange Operates</a:t>
            </a:r>
            <a:r>
              <a:rPr lang="is-IS" altLang="en-US" sz="3200" dirty="0">
                <a:latin typeface="Garamond" pitchFamily="18" charset="0"/>
                <a:ea typeface="ＭＳ Ｐゴシック" pitchFamily="34" charset="-128"/>
              </a:rPr>
              <a:t>…</a:t>
            </a:r>
            <a:endParaRPr lang="en-US" altLang="en-US" sz="3200" dirty="0">
              <a:latin typeface="Garamond" pitchFamily="18" charset="0"/>
              <a:ea typeface="ＭＳ Ｐゴシック" pitchFamily="34" charset="-128"/>
            </a:endParaRPr>
          </a:p>
        </p:txBody>
      </p:sp>
      <p:sp>
        <p:nvSpPr>
          <p:cNvPr id="17411" name="Rectangle 10" descr="1rotary"/>
          <p:cNvSpPr>
            <a:spLocks noGrp="1" noChangeArrowheads="1"/>
          </p:cNvSpPr>
          <p:nvPr>
            <p:ph type="body" idx="1"/>
          </p:nvPr>
        </p:nvSpPr>
        <p:spPr>
          <a:xfrm>
            <a:off x="457200" y="1600200"/>
            <a:ext cx="8458200" cy="5257800"/>
          </a:xfrm>
        </p:spPr>
        <p:txBody>
          <a:bodyPr/>
          <a:lstStyle/>
          <a:p>
            <a:pPr>
              <a:buClr>
                <a:srgbClr val="000090"/>
              </a:buClr>
              <a:buFont typeface="Wingdings" charset="2"/>
              <a:buChar char="§"/>
            </a:pPr>
            <a:r>
              <a:rPr lang="en-US" altLang="en-US" sz="2200" dirty="0">
                <a:solidFill>
                  <a:srgbClr val="000090"/>
                </a:solidFill>
                <a:latin typeface="Garamond"/>
                <a:ea typeface="ＭＳ Ｐゴシック" pitchFamily="34" charset="-128"/>
                <a:cs typeface="Garamond"/>
              </a:rPr>
              <a:t>As mandated by the </a:t>
            </a:r>
            <a:r>
              <a:rPr lang="en-US" altLang="en-US" sz="2200" i="1" dirty="0">
                <a:solidFill>
                  <a:srgbClr val="000090"/>
                </a:solidFill>
                <a:latin typeface="Garamond"/>
                <a:ea typeface="ＭＳ Ｐゴシック" pitchFamily="34" charset="-128"/>
                <a:cs typeface="Garamond"/>
              </a:rPr>
              <a:t>Mutual Educational and Cultural Exchange Act of 1961</a:t>
            </a:r>
            <a:r>
              <a:rPr lang="en-US" altLang="en-US" sz="2200" dirty="0">
                <a:solidFill>
                  <a:srgbClr val="000090"/>
                </a:solidFill>
                <a:latin typeface="Garamond"/>
                <a:ea typeface="ＭＳ Ｐゴシック" pitchFamily="34" charset="-128"/>
                <a:cs typeface="Garamond"/>
              </a:rPr>
              <a:t>, the U.S. Department of State’s Bureau of Educational and Cultural Affairs (ECA) works to </a:t>
            </a:r>
            <a:r>
              <a:rPr lang="en-US" altLang="en-US" sz="2200" b="1" dirty="0">
                <a:solidFill>
                  <a:srgbClr val="000090"/>
                </a:solidFill>
                <a:latin typeface="Garamond"/>
                <a:ea typeface="ＭＳ Ｐゴシック" pitchFamily="34" charset="-128"/>
                <a:cs typeface="Garamond"/>
              </a:rPr>
              <a:t>build friendly, peaceful relations </a:t>
            </a:r>
            <a:r>
              <a:rPr lang="en-US" altLang="en-US" sz="2200" dirty="0">
                <a:solidFill>
                  <a:srgbClr val="000090"/>
                </a:solidFill>
                <a:latin typeface="Garamond"/>
                <a:ea typeface="ＭＳ Ｐゴシック" pitchFamily="34" charset="-128"/>
                <a:cs typeface="Garamond"/>
              </a:rPr>
              <a:t>between the people of the United States and the people of other countries through academic, cultural, sports, and professional exchanges, as well as public-private partnerships. </a:t>
            </a:r>
          </a:p>
          <a:p>
            <a:pPr marL="0" indent="0">
              <a:buClr>
                <a:srgbClr val="000090"/>
              </a:buClr>
              <a:buFont typeface="Wingdings" pitchFamily="2" charset="2"/>
              <a:buNone/>
            </a:pPr>
            <a:endParaRPr lang="en-US" altLang="en-US" sz="2200" dirty="0">
              <a:solidFill>
                <a:srgbClr val="000090"/>
              </a:solidFill>
              <a:latin typeface="Garamond"/>
              <a:ea typeface="ＭＳ Ｐゴシック" pitchFamily="34" charset="-128"/>
              <a:cs typeface="Garamond"/>
            </a:endParaRPr>
          </a:p>
          <a:p>
            <a:pPr>
              <a:buClr>
                <a:srgbClr val="000090"/>
              </a:buClr>
            </a:pPr>
            <a:r>
              <a:rPr lang="en-US" altLang="en-US" sz="2200" dirty="0">
                <a:solidFill>
                  <a:srgbClr val="000090"/>
                </a:solidFill>
                <a:latin typeface="Garamond"/>
                <a:ea typeface="ＭＳ Ｐゴシック" pitchFamily="34" charset="-128"/>
                <a:cs typeface="Garamond"/>
              </a:rPr>
              <a:t>We partner with the WESSEX Rotary Youth Exchange Program (16 Rotary Districts) for U.S. Department of State and Council on Standards for </a:t>
            </a:r>
            <a:r>
              <a:rPr lang="en-US" altLang="en-US" sz="2200" dirty="0" err="1">
                <a:solidFill>
                  <a:srgbClr val="000090"/>
                </a:solidFill>
                <a:latin typeface="Garamond"/>
                <a:ea typeface="ＭＳ Ｐゴシック" pitchFamily="34" charset="-128"/>
                <a:cs typeface="Garamond"/>
              </a:rPr>
              <a:t>Internation</a:t>
            </a:r>
            <a:r>
              <a:rPr lang="en-US" altLang="en-US" sz="2200" dirty="0">
                <a:solidFill>
                  <a:srgbClr val="000090"/>
                </a:solidFill>
                <a:latin typeface="Garamond"/>
                <a:ea typeface="ＭＳ Ｐゴシック" pitchFamily="34" charset="-128"/>
                <a:cs typeface="Garamond"/>
              </a:rPr>
              <a:t> Educational Travel (CSIET) certification.  </a:t>
            </a:r>
          </a:p>
          <a:p>
            <a:pPr marL="0" indent="0">
              <a:buClr>
                <a:srgbClr val="000090"/>
              </a:buClr>
              <a:buNone/>
            </a:pPr>
            <a:endParaRPr lang="en-US" altLang="en-US" sz="2200" dirty="0">
              <a:solidFill>
                <a:srgbClr val="000090"/>
              </a:solidFill>
              <a:latin typeface="Garamond"/>
              <a:ea typeface="ＭＳ Ｐゴシック" pitchFamily="34" charset="-128"/>
              <a:cs typeface="Garamond"/>
            </a:endParaRPr>
          </a:p>
          <a:p>
            <a:pPr>
              <a:buClr>
                <a:srgbClr val="000090"/>
              </a:buClr>
            </a:pPr>
            <a:r>
              <a:rPr lang="en-US" altLang="en-US" sz="2200" dirty="0">
                <a:solidFill>
                  <a:srgbClr val="000090"/>
                </a:solidFill>
                <a:latin typeface="Garamond"/>
                <a:ea typeface="ＭＳ Ｐゴシック" pitchFamily="34" charset="-128"/>
                <a:cs typeface="Garamond"/>
              </a:rPr>
              <a:t>All of our Rotary Youth Exchange volunteers are vetted through the U.S Department of State, which requires annual background checks, reference checks, and passing of Youth Protection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title"/>
          </p:nvPr>
        </p:nvSpPr>
        <p:spPr>
          <a:xfrm>
            <a:off x="1295400" y="381000"/>
            <a:ext cx="7315200" cy="838200"/>
          </a:xfrm>
        </p:spPr>
        <p:txBody>
          <a:bodyPr/>
          <a:lstStyle/>
          <a:p>
            <a:pPr algn="ctr"/>
            <a:r>
              <a:rPr lang="is-IS" altLang="en-US" sz="3600" dirty="0">
                <a:solidFill>
                  <a:srgbClr val="000090"/>
                </a:solidFill>
                <a:latin typeface="Garamond" pitchFamily="18" charset="0"/>
                <a:ea typeface="ＭＳ Ｐゴシック" pitchFamily="34" charset="-128"/>
              </a:rPr>
              <a:t>…</a:t>
            </a:r>
            <a:r>
              <a:rPr lang="en-US" altLang="en-US" sz="3600" dirty="0">
                <a:solidFill>
                  <a:srgbClr val="000090"/>
                </a:solidFill>
                <a:latin typeface="Garamond" pitchFamily="18" charset="0"/>
                <a:ea typeface="ＭＳ Ｐゴシック" pitchFamily="34" charset="-128"/>
              </a:rPr>
              <a:t>What Is Rotary Youth Exchange...</a:t>
            </a:r>
          </a:p>
        </p:txBody>
      </p:sp>
      <p:sp>
        <p:nvSpPr>
          <p:cNvPr id="10242" name="Rectangle 11" descr="1rotary"/>
          <p:cNvSpPr>
            <a:spLocks noGrp="1" noChangeArrowheads="1"/>
          </p:cNvSpPr>
          <p:nvPr>
            <p:ph type="body" sz="half" idx="1"/>
          </p:nvPr>
        </p:nvSpPr>
        <p:spPr>
          <a:xfrm>
            <a:off x="914400" y="1447800"/>
            <a:ext cx="8382000" cy="5257800"/>
          </a:xfrm>
        </p:spPr>
        <p:txBody>
          <a:bodyPr/>
          <a:lstStyle/>
          <a:p>
            <a:pPr>
              <a:buClr>
                <a:srgbClr val="000090"/>
              </a:buClr>
              <a:defRPr/>
            </a:pPr>
            <a:r>
              <a:rPr lang="en-US" sz="2000" dirty="0">
                <a:solidFill>
                  <a:srgbClr val="000090"/>
                </a:solidFill>
                <a:latin typeface="Garamond"/>
                <a:cs typeface="Garamond"/>
              </a:rPr>
              <a:t>A true exchange program: One student from one Rotary District exchanges with one student from another Rotary District:</a:t>
            </a:r>
          </a:p>
          <a:p>
            <a:pPr marL="0" indent="0">
              <a:buClr>
                <a:srgbClr val="000090"/>
              </a:buClr>
              <a:buNone/>
              <a:defRPr/>
            </a:pPr>
            <a:endParaRPr lang="en-US" sz="1400" dirty="0">
              <a:solidFill>
                <a:srgbClr val="000090"/>
              </a:solidFill>
              <a:latin typeface="Garamond"/>
              <a:cs typeface="Garamond"/>
            </a:endParaRPr>
          </a:p>
          <a:p>
            <a:pPr>
              <a:buClr>
                <a:srgbClr val="000090"/>
              </a:buCl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a:p>
            <a:pPr>
              <a:buClr>
                <a:srgbClr val="000090"/>
              </a:buClr>
              <a:buFont typeface="Wingdings" charset="2"/>
              <a:buChar char="§"/>
              <a:defRPr/>
            </a:pPr>
            <a:endParaRPr lang="en-US" sz="2000" dirty="0">
              <a:solidFill>
                <a:srgbClr val="000090"/>
              </a:solidFill>
              <a:latin typeface="Garamond"/>
              <a:cs typeface="Garamond"/>
            </a:endParaRPr>
          </a:p>
        </p:txBody>
      </p:sp>
      <p:pic>
        <p:nvPicPr>
          <p:cNvPr id="5" name="Picture 4" descr="United St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133600"/>
            <a:ext cx="4267200" cy="3657600"/>
          </a:xfrm>
          <a:prstGeom prst="rect">
            <a:avLst/>
          </a:prstGeom>
        </p:spPr>
      </p:pic>
      <p:pic>
        <p:nvPicPr>
          <p:cNvPr id="7" name="Picture 6" descr="Indi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133600"/>
            <a:ext cx="3200400" cy="3810000"/>
          </a:xfrm>
          <a:prstGeom prst="rect">
            <a:avLst/>
          </a:prstGeom>
        </p:spPr>
      </p:pic>
      <p:cxnSp>
        <p:nvCxnSpPr>
          <p:cNvPr id="10" name="Straight Arrow Connector 9"/>
          <p:cNvCxnSpPr/>
          <p:nvPr/>
        </p:nvCxnSpPr>
        <p:spPr bwMode="auto">
          <a:xfrm flipV="1">
            <a:off x="1600200" y="4038600"/>
            <a:ext cx="4648200" cy="1676400"/>
          </a:xfrm>
          <a:prstGeom prst="straightConnector1">
            <a:avLst/>
          </a:prstGeom>
          <a:solidFill>
            <a:schemeClr val="accent1"/>
          </a:solidFill>
          <a:ln w="12700" cap="flat" cmpd="sng" algn="ctr">
            <a:solidFill>
              <a:schemeClr val="bg2"/>
            </a:solidFill>
            <a:prstDash val="solid"/>
            <a:round/>
            <a:headEnd type="arrow"/>
            <a:tailEnd type="arrow"/>
          </a:ln>
          <a:effectLst/>
        </p:spPr>
      </p:cxnSp>
      <p:sp>
        <p:nvSpPr>
          <p:cNvPr id="9" name="Rectangle 8"/>
          <p:cNvSpPr/>
          <p:nvPr/>
        </p:nvSpPr>
        <p:spPr>
          <a:xfrm>
            <a:off x="-381000" y="5943600"/>
            <a:ext cx="9753600" cy="1107996"/>
          </a:xfrm>
          <a:prstGeom prst="rect">
            <a:avLst/>
          </a:prstGeom>
        </p:spPr>
        <p:txBody>
          <a:bodyPr wrap="square">
            <a:spAutoFit/>
          </a:bodyPr>
          <a:lstStyle/>
          <a:p>
            <a:pPr marL="800100" lvl="1" indent="-342900" algn="ctr">
              <a:buClr>
                <a:srgbClr val="000090"/>
              </a:buClr>
              <a:buFont typeface="Wingdings" charset="2"/>
              <a:buChar char="§"/>
              <a:defRPr/>
            </a:pPr>
            <a:r>
              <a:rPr lang="en-US" sz="2200" u="none" dirty="0">
                <a:solidFill>
                  <a:srgbClr val="000090"/>
                </a:solidFill>
                <a:latin typeface="Garamond"/>
                <a:cs typeface="Garamond"/>
              </a:rPr>
              <a:t>8,777 exchanges </a:t>
            </a:r>
            <a:r>
              <a:rPr lang="en-US" sz="800" u="none" dirty="0">
                <a:solidFill>
                  <a:srgbClr val="000090"/>
                </a:solidFill>
                <a:latin typeface="Garamond"/>
                <a:cs typeface="Garamond"/>
              </a:rPr>
              <a:t>from</a:t>
            </a:r>
            <a:r>
              <a:rPr lang="en-US" sz="2200" u="none" dirty="0">
                <a:solidFill>
                  <a:srgbClr val="000090"/>
                </a:solidFill>
                <a:latin typeface="Garamond"/>
                <a:cs typeface="Garamond"/>
              </a:rPr>
              <a:t> 456 different Rotary Districts </a:t>
            </a:r>
            <a:r>
              <a:rPr lang="en-US" sz="800" u="none" dirty="0">
                <a:solidFill>
                  <a:srgbClr val="000090"/>
                </a:solidFill>
                <a:latin typeface="Garamond"/>
                <a:cs typeface="Garamond"/>
              </a:rPr>
              <a:t>from</a:t>
            </a:r>
            <a:r>
              <a:rPr lang="en-US" sz="2200" u="none" dirty="0">
                <a:solidFill>
                  <a:srgbClr val="000090"/>
                </a:solidFill>
                <a:latin typeface="Garamond"/>
                <a:cs typeface="Garamond"/>
              </a:rPr>
              <a:t> 80 countries </a:t>
            </a:r>
          </a:p>
          <a:p>
            <a:pPr>
              <a:buClr>
                <a:srgbClr val="000090"/>
              </a:buClr>
              <a:buFont typeface="Wingdings" charset="2"/>
              <a:buChar char="§"/>
              <a:defRPr/>
            </a:pPr>
            <a:endParaRPr lang="en-US" sz="2200" u="none" dirty="0">
              <a:solidFill>
                <a:srgbClr val="000090"/>
              </a:solidFill>
              <a:latin typeface="Garamond"/>
              <a:cs typeface="Garamond"/>
            </a:endParaRPr>
          </a:p>
          <a:p>
            <a:pPr>
              <a:buClr>
                <a:srgbClr val="000090"/>
              </a:buClr>
              <a:buFont typeface="Wingdings" charset="2"/>
              <a:buChar char="§"/>
              <a:defRPr/>
            </a:pPr>
            <a:endParaRPr lang="en-US" sz="2200" u="none" dirty="0">
              <a:solidFill>
                <a:srgbClr val="000090"/>
              </a:solidFill>
              <a:latin typeface="Garamond"/>
              <a:cs typeface="Garamond"/>
            </a:endParaRPr>
          </a:p>
        </p:txBody>
      </p:sp>
    </p:spTree>
    <p:extLst>
      <p:ext uri="{BB962C8B-B14F-4D97-AF65-F5344CB8AC3E}">
        <p14:creationId xmlns:p14="http://schemas.microsoft.com/office/powerpoint/2010/main" val="2905412160"/>
      </p:ext>
    </p:extLst>
  </p:cSld>
  <p:clrMapOvr>
    <a:masterClrMapping/>
  </p:clrMapOvr>
</p:sld>
</file>

<file path=ppt/theme/theme1.xml><?xml version="1.0" encoding="utf-8"?>
<a:theme xmlns:a="http://schemas.openxmlformats.org/drawingml/2006/main" name="New member template">
  <a:themeElements>
    <a:clrScheme name="">
      <a:dk1>
        <a:srgbClr val="000000"/>
      </a:dk1>
      <a:lt1>
        <a:srgbClr val="FFFFFF"/>
      </a:lt1>
      <a:dk2>
        <a:srgbClr val="414141"/>
      </a:dk2>
      <a:lt2>
        <a:srgbClr val="00279F"/>
      </a:lt2>
      <a:accent1>
        <a:srgbClr val="0000FF"/>
      </a:accent1>
      <a:accent2>
        <a:srgbClr val="FF0000"/>
      </a:accent2>
      <a:accent3>
        <a:srgbClr val="FFFFFF"/>
      </a:accent3>
      <a:accent4>
        <a:srgbClr val="000000"/>
      </a:accent4>
      <a:accent5>
        <a:srgbClr val="AAAAFF"/>
      </a:accent5>
      <a:accent6>
        <a:srgbClr val="E70000"/>
      </a:accent6>
      <a:hlink>
        <a:srgbClr val="00279F"/>
      </a:hlink>
      <a:folHlink>
        <a:srgbClr val="C0C0C0"/>
      </a:folHlink>
    </a:clrScheme>
    <a:fontScheme name="New member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sng" strike="noStrike" cap="none" normalizeH="0" baseline="0" smtClean="0">
            <a:ln>
              <a:noFill/>
            </a:ln>
            <a:solidFill>
              <a:schemeClr val="tx1"/>
            </a:solidFill>
            <a:effectLst/>
            <a:latin typeface="Arial" charset="0"/>
          </a:defRPr>
        </a:defPPr>
      </a:lstStyle>
    </a:lnDef>
  </a:objectDefaults>
  <a:extraClrSchemeLst>
    <a:extraClrScheme>
      <a:clrScheme name="New member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memb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member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member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membe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membe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membe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_x0020_Document_x0020_Summary xmlns="731a2cd5-a2bc-4408-9260-afd7df7ee8b1" xsi:nil="true"/>
    <Display_x0020_In xmlns="e0e11cc8-5b4a-419f-b173-cd19edf4027f">English</Display_x0020_In>
    <Publication_x0020_ID xmlns="e0e11cc8-5b4a-419f-b173-cd19edf4027f" xsi:nil="true"/>
    <Categories xmlns="731a2cd5-a2bc-4408-9260-afd7df7ee8b1" xsi:nil="true"/>
    <RI_x0020_Time_x0020_Flag xmlns="2d126080-db0c-4945-98fd-10e1ca357f93">No</RI_x0020_Time_x0020_Flag>
    <RI_x0020_Document_x0020_Type xmlns="731a2cd5-a2bc-4408-9260-afd7df7ee8b1">Document</RI_x0020_Document_x0020_Type>
    <RI_x0020_Document_x0020_Category xmlns="2d126080-db0c-4945-98fd-10e1ca357f93">
      <Value>11</Value>
    </RI_x0020_Document_x0020_Category>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C75AA64C6DB1488D10886FE989F4E7" ma:contentTypeVersion="10" ma:contentTypeDescription="Create a new document." ma:contentTypeScope="" ma:versionID="552be786f859246a4eac1732271db3d6">
  <xsd:schema xmlns:xsd="http://www.w3.org/2001/XMLSchema" xmlns:p="http://schemas.microsoft.com/office/2006/metadata/properties" xmlns:ns2="e0e11cc8-5b4a-419f-b173-cd19edf4027f" xmlns:ns3="731a2cd5-a2bc-4408-9260-afd7df7ee8b1" xmlns:ns5="2d126080-db0c-4945-98fd-10e1ca357f93" targetNamespace="http://schemas.microsoft.com/office/2006/metadata/properties" ma:root="true" ma:fieldsID="a4ff3e3095550344a83d2f31a63c9577" ns2:_="" ns3:_="" ns5:_="">
    <xsd:import namespace="e0e11cc8-5b4a-419f-b173-cd19edf4027f"/>
    <xsd:import namespace="731a2cd5-a2bc-4408-9260-afd7df7ee8b1"/>
    <xsd:import namespace="2d126080-db0c-4945-98fd-10e1ca357f93"/>
    <xsd:element name="properties">
      <xsd:complexType>
        <xsd:sequence>
          <xsd:element name="documentManagement">
            <xsd:complexType>
              <xsd:all>
                <xsd:element ref="ns2:Display_x0020_In"/>
                <xsd:element ref="ns3:RI_x0020_Document_x0020_Summary" minOccurs="0"/>
                <xsd:element ref="ns3:RI_x0020_Document_x0020_Type" minOccurs="0"/>
                <xsd:element ref="ns2:Publication_x0020_ID" minOccurs="0"/>
                <xsd:element ref="ns3:Categories" minOccurs="0"/>
                <xsd:element ref="ns5:RI_x0020_Document_x0020_Category" minOccurs="0"/>
                <xsd:element ref="ns5:RI_x0020_Time_x0020_Flag"/>
              </xsd:all>
            </xsd:complexType>
          </xsd:element>
        </xsd:sequence>
      </xsd:complexType>
    </xsd:element>
  </xsd:schema>
  <xsd:schema xmlns:xsd="http://www.w3.org/2001/XMLSchema" xmlns:dms="http://schemas.microsoft.com/office/2006/documentManagement/types" targetNamespace="e0e11cc8-5b4a-419f-b173-cd19edf4027f" elementFormDefault="qualified">
    <xsd:import namespace="http://schemas.microsoft.com/office/2006/documentManagement/types"/>
    <xsd:element name="Display_x0020_In" ma:index="8" ma:displayName="Display In" ma:default="English" ma:description="Select language association for the document. Document will apprear in the search results under the variation you set in this column." ma:format="Dropdown" ma:internalName="Display_x0020_In">
      <xsd:simpleType>
        <xsd:restriction base="dms:Choice">
          <xsd:enumeration value="English"/>
          <xsd:enumeration value="French"/>
          <xsd:enumeration value="German"/>
          <xsd:enumeration value="Italian"/>
          <xsd:enumeration value="Japanese"/>
          <xsd:enumeration value="Korean"/>
          <xsd:enumeration value="Portuguese"/>
          <xsd:enumeration value="Spanish"/>
          <xsd:enumeration value="Swedish"/>
        </xsd:restriction>
      </xsd:simpleType>
    </xsd:element>
    <xsd:element name="Publication_x0020_ID" ma:index="11" nillable="true" ma:displayName="Publication ID" ma:internalName="Publication_x0020_ID">
      <xsd:simpleType>
        <xsd:restriction base="dms:Text">
          <xsd:maxLength value="255"/>
        </xsd:restriction>
      </xsd:simpleType>
    </xsd:element>
  </xsd:schema>
  <xsd:schema xmlns:xsd="http://www.w3.org/2001/XMLSchema" xmlns:dms="http://schemas.microsoft.com/office/2006/documentManagement/types" targetNamespace="731a2cd5-a2bc-4408-9260-afd7df7ee8b1" elementFormDefault="qualified">
    <xsd:import namespace="http://schemas.microsoft.com/office/2006/documentManagement/types"/>
    <xsd:element name="RI_x0020_Document_x0020_Summary" ma:index="9" nillable="true" ma:displayName="RI Document Summary" ma:internalName="RI_x0020_Document_x0020_Summary">
      <xsd:simpleType>
        <xsd:restriction base="dms:Note"/>
      </xsd:simpleType>
    </xsd:element>
    <xsd:element name="RI_x0020_Document_x0020_Type" ma:index="10" nillable="true" ma:displayName="RI Document Type" ma:default="Document" ma:format="Dropdown" ma:internalName="RI_x0020_Document_x0020_Type">
      <xsd:simpleType>
        <xsd:restriction base="dms:Choice">
          <xsd:enumeration value="Document"/>
          <xsd:enumeration value="Image"/>
          <xsd:enumeration value="Multimedia"/>
        </xsd:restriction>
      </xsd:simpleType>
    </xsd:element>
    <xsd:element name="Categories" ma:index="13" nillable="true" ma:displayName="Categories" ma:internalName="Categories">
      <xsd:simpleType>
        <xsd:restriction base="dms:Text"/>
      </xsd:simpleType>
    </xsd:element>
  </xsd:schema>
  <xsd:schema xmlns:xsd="http://www.w3.org/2001/XMLSchema" xmlns:dms="http://schemas.microsoft.com/office/2006/documentManagement/types" targetNamespace="2d126080-db0c-4945-98fd-10e1ca357f93" elementFormDefault="qualified">
    <xsd:import namespace="http://schemas.microsoft.com/office/2006/documentManagement/types"/>
    <xsd:element name="RI_x0020_Document_x0020_Category" ma:index="14" nillable="true" ma:displayName="RI Document Category" ma:list="{0c37ee9d-0044-4ea9-af95-8089b66559df}" ma:internalName="RI_x0020_Document_x0020_Category" ma:showField="Title">
      <xsd:complexType>
        <xsd:complexContent>
          <xsd:extension base="dms:MultiChoiceLookup">
            <xsd:sequence>
              <xsd:element name="Value" type="dms:Lookup" maxOccurs="unbounded" minOccurs="0" nillable="true"/>
            </xsd:sequence>
          </xsd:extension>
        </xsd:complexContent>
      </xsd:complexType>
    </xsd:element>
    <xsd:element name="RI_x0020_Time_x0020_Flag" ma:index="15" ma:displayName="RI Time Flag" ma:default="No" ma:description="Flag docs in XSLT" ma:format="Dropdown" ma:internalName="RI_x0020_Time_x0020_Flag">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30BB1CF-1904-43E1-BA74-86C04ADE5C2A}">
  <ds:schemaRefs>
    <ds:schemaRef ds:uri="e0e11cc8-5b4a-419f-b173-cd19edf4027f"/>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2d126080-db0c-4945-98fd-10e1ca357f93"/>
    <ds:schemaRef ds:uri="731a2cd5-a2bc-4408-9260-afd7df7ee8b1"/>
    <ds:schemaRef ds:uri="http://schemas.microsoft.com/office/infopath/2007/PartnerControls"/>
  </ds:schemaRefs>
</ds:datastoreItem>
</file>

<file path=customXml/itemProps2.xml><?xml version="1.0" encoding="utf-8"?>
<ds:datastoreItem xmlns:ds="http://schemas.openxmlformats.org/officeDocument/2006/customXml" ds:itemID="{ECEA4999-3D9A-44A7-AF59-6A3EACA24295}">
  <ds:schemaRefs>
    <ds:schemaRef ds:uri="http://schemas.microsoft.com/office/2006/metadata/longProperties"/>
  </ds:schemaRefs>
</ds:datastoreItem>
</file>

<file path=customXml/itemProps3.xml><?xml version="1.0" encoding="utf-8"?>
<ds:datastoreItem xmlns:ds="http://schemas.openxmlformats.org/officeDocument/2006/customXml" ds:itemID="{028A821D-A508-4426-BE9B-4A221F8E2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11cc8-5b4a-419f-b173-cd19edf4027f"/>
    <ds:schemaRef ds:uri="731a2cd5-a2bc-4408-9260-afd7df7ee8b1"/>
    <ds:schemaRef ds:uri="2d126080-db0c-4945-98fd-10e1ca357f9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C:\Documents and Settings\hazardj\Local Settings\Temporary Internet Files\OLK3EF\New member template.pot</Template>
  <TotalTime>19760</TotalTime>
  <Pages>4</Pages>
  <Words>1284</Words>
  <Application>Microsoft Office PowerPoint</Application>
  <PresentationFormat>On-screen Show (4:3)</PresentationFormat>
  <Paragraphs>176</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Monotype Sorts</vt:lpstr>
      <vt:lpstr>Times New Roman</vt:lpstr>
      <vt:lpstr>Wingdings</vt:lpstr>
      <vt:lpstr>New member template</vt:lpstr>
      <vt:lpstr>PowerPoint Presentation</vt:lpstr>
      <vt:lpstr>…Food for Thought…</vt:lpstr>
      <vt:lpstr>…Who We Are Internationally...</vt:lpstr>
      <vt:lpstr>…Who We Are Locally...</vt:lpstr>
      <vt:lpstr>…What Rotary Does…</vt:lpstr>
      <vt:lpstr>PowerPoint Presentation</vt:lpstr>
      <vt:lpstr>…Rotary Youth Exchange Benefits…</vt:lpstr>
      <vt:lpstr>…How Youth Exchange Operates…</vt:lpstr>
      <vt:lpstr>…What Is Rotary Youth Exchange...</vt:lpstr>
      <vt:lpstr>Every D5470 club can participate!</vt:lpstr>
      <vt:lpstr>…Long-Term vs . Short-Term…</vt:lpstr>
      <vt:lpstr>…Countries We Exchange With… </vt:lpstr>
      <vt:lpstr>…Countries We Exchange With… </vt:lpstr>
      <vt:lpstr>…Countries We Exchange With… </vt:lpstr>
      <vt:lpstr>Countries we exchange with…</vt:lpstr>
      <vt:lpstr>Our Club’s RYE Participation</vt:lpstr>
      <vt:lpstr>…Inbounds… </vt:lpstr>
      <vt:lpstr>…Want to be involved?...</vt:lpstr>
      <vt:lpstr>Outbounds - What are we looking for?</vt:lpstr>
      <vt:lpstr>…The Rules…</vt:lpstr>
      <vt:lpstr>Frequently Asked Questions</vt:lpstr>
      <vt:lpstr>How to become a volunteer…</vt:lpstr>
      <vt:lpstr>How to become a host family…</vt:lpstr>
      <vt:lpstr>…D5470 Rotary Youth Exchange…</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Hazard</dc:creator>
  <cp:lastModifiedBy>Jim Duke</cp:lastModifiedBy>
  <cp:revision>811</cp:revision>
  <cp:lastPrinted>2000-05-26T13:44:47Z</cp:lastPrinted>
  <dcterms:created xsi:type="dcterms:W3CDTF">2003-10-27T20:44:48Z</dcterms:created>
  <dcterms:modified xsi:type="dcterms:W3CDTF">2019-11-28T19:58:38Z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Jill Hazard</vt:lpwstr>
  </property>
  <property fmtid="{D5CDD505-2E9C-101B-9397-08002B2CF9AE}" pid="6" name="_Category">
    <vt:lpwstr/>
  </property>
  <property fmtid="{D5CDD505-2E9C-101B-9397-08002B2CF9AE}" pid="7" name="Slides">
    <vt:lpwstr>15</vt:lpwstr>
  </property>
  <property fmtid="{D5CDD505-2E9C-101B-9397-08002B2CF9AE}" pid="8" name="Approval Level">
    <vt:lpwstr/>
  </property>
  <property fmtid="{D5CDD505-2E9C-101B-9397-08002B2CF9AE}" pid="9" name="_Comments">
    <vt:lpwstr/>
  </property>
  <property fmtid="{D5CDD505-2E9C-101B-9397-08002B2CF9AE}" pid="10" name="Assigned To">
    <vt:lpwstr/>
  </property>
</Properties>
</file>